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73" r:id="rId8"/>
    <p:sldId id="275" r:id="rId9"/>
    <p:sldId id="297" r:id="rId10"/>
    <p:sldId id="298" r:id="rId11"/>
    <p:sldId id="299" r:id="rId12"/>
    <p:sldId id="269"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gGNxaIKFONoA3AFfw5VdAK71U+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87C9DF6-1E3E-4876-BB95-857D048E20D3}">
  <a:tblStyle styleId="{987C9DF6-1E3E-4876-BB95-857D048E20D3}"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59CE60BE-D8DE-4FC9-A5B5-9F9D0E411981}"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159AE712-6F1C-49B8-A850-8C7ABEE9035E}" styleName="Table_2">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2510A3B-2630-4F82-A865-4E254DF45DCF}" styleName="Table_3">
    <a:wholeTbl>
      <a:tcTxStyle b="off" i="off">
        <a:font>
          <a:latin typeface="Trebuchet MS"/>
          <a:ea typeface="Trebuchet MS"/>
          <a:cs typeface="Trebuchet MS"/>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9F6FC"/>
          </a:solidFill>
        </a:fill>
      </a:tcStyle>
    </a:wholeTbl>
    <a:band1H>
      <a:tcTxStyle b="off" i="off"/>
      <a:tcStyle>
        <a:tcBdr/>
        <a:fill>
          <a:solidFill>
            <a:srgbClr val="D1ECF9"/>
          </a:solidFill>
        </a:fill>
      </a:tcStyle>
    </a:band1H>
    <a:band2H>
      <a:tcTxStyle b="off" i="off"/>
      <a:tcStyle>
        <a:tcBdr/>
      </a:tcStyle>
    </a:band2H>
    <a:band1V>
      <a:tcTxStyle b="off" i="off"/>
      <a:tcStyle>
        <a:tcBdr/>
        <a:fill>
          <a:solidFill>
            <a:srgbClr val="D1ECF9"/>
          </a:solidFill>
        </a:fill>
      </a:tcStyle>
    </a:band1V>
    <a:band2V>
      <a:tcTxStyle b="off" i="off"/>
      <a:tcStyle>
        <a:tcBdr/>
      </a:tcStyle>
    </a:band2V>
    <a:lastCol>
      <a:tcTxStyle b="on" i="off">
        <a:font>
          <a:latin typeface="Trebuchet MS"/>
          <a:ea typeface="Trebuchet MS"/>
          <a:cs typeface="Trebuchet MS"/>
        </a:font>
        <a:srgbClr val="FFFFFF"/>
      </a:tcTxStyle>
      <a:tcStyle>
        <a:tcBdr/>
        <a:fill>
          <a:solidFill>
            <a:srgbClr val="5FCBEF"/>
          </a:solidFill>
        </a:fill>
      </a:tcStyle>
    </a:lastCol>
    <a:firstCol>
      <a:tcTxStyle b="on" i="off">
        <a:font>
          <a:latin typeface="Trebuchet MS"/>
          <a:ea typeface="Trebuchet MS"/>
          <a:cs typeface="Trebuchet MS"/>
        </a:font>
        <a:srgbClr val="FFFFFF"/>
      </a:tcTxStyle>
      <a:tcStyle>
        <a:tcBdr/>
        <a:fill>
          <a:solidFill>
            <a:srgbClr val="5FCBEF"/>
          </a:solidFill>
        </a:fill>
      </a:tcStyle>
    </a:firstCol>
    <a:lastRow>
      <a:tcTxStyle b="on" i="off">
        <a:font>
          <a:latin typeface="Trebuchet MS"/>
          <a:ea typeface="Trebuchet MS"/>
          <a:cs typeface="Trebuchet MS"/>
        </a:font>
        <a:srgbClr val="FFFFFF"/>
      </a:tcTxStyle>
      <a:tcStyle>
        <a:tcBdr>
          <a:top>
            <a:ln w="38100" cap="flat" cmpd="sng">
              <a:solidFill>
                <a:srgbClr val="FFFFFF"/>
              </a:solidFill>
              <a:prstDash val="solid"/>
              <a:round/>
              <a:headEnd type="none" w="sm" len="sm"/>
              <a:tailEnd type="none" w="sm" len="sm"/>
            </a:ln>
          </a:top>
        </a:tcBdr>
        <a:fill>
          <a:solidFill>
            <a:srgbClr val="5FCBEF"/>
          </a:solidFill>
        </a:fill>
      </a:tcStyle>
    </a:lastRow>
    <a:seCell>
      <a:tcTxStyle b="off" i="off"/>
      <a:tcStyle>
        <a:tcBdr/>
      </a:tcStyle>
    </a:seCell>
    <a:swCell>
      <a:tcTxStyle b="off" i="off"/>
      <a:tcStyle>
        <a:tcBdr/>
      </a:tcStyle>
    </a:swCell>
    <a:firstRow>
      <a:tcTxStyle b="on" i="off">
        <a:font>
          <a:latin typeface="Trebuchet MS"/>
          <a:ea typeface="Trebuchet MS"/>
          <a:cs typeface="Trebuchet MS"/>
        </a:font>
        <a:srgbClr val="FFFFFF"/>
      </a:tcTxStyle>
      <a:tcStyle>
        <a:tcBdr>
          <a:bottom>
            <a:ln w="38100" cap="flat" cmpd="sng">
              <a:solidFill>
                <a:srgbClr val="FFFFFF"/>
              </a:solidFill>
              <a:prstDash val="solid"/>
              <a:round/>
              <a:headEnd type="none" w="sm" len="sm"/>
              <a:tailEnd type="none" w="sm" len="sm"/>
            </a:ln>
          </a:bottom>
        </a:tcBdr>
        <a:fill>
          <a:solidFill>
            <a:srgbClr val="5FCBEF"/>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26"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28"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45ad1ebe7a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 name="Google Shape;39;g245ad1ebe7a_0_1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282d0d150c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282d0d150c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2486fad1d9b_0_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51" name="Google Shape;51;g2486fad1d9b_0_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2486fad1d9b_0_34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60" name="Google Shape;60;g2486fad1d9b_0_3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486fad1d9b_0_352: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67" name="Google Shape;67;g2486fad1d9b_0_3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486fad1d9b_0_357: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3" name="Google Shape;73;g2486fad1d9b_0_3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fcc70435ca_0_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gfcc70435ca_0_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3" name="Google Shape;183;gfcc70435ca_0_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extLst>
      <p:ext uri="{BB962C8B-B14F-4D97-AF65-F5344CB8AC3E}">
        <p14:creationId xmlns:p14="http://schemas.microsoft.com/office/powerpoint/2010/main" val="380736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486fad1d9b_0_5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4" name="Google Shape;104;g2486fad1d9b_0_5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6a4c3b9ec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26a4c3b9ec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1">
  <p:cSld name="CUSTOM_2">
    <p:spTree>
      <p:nvGrpSpPr>
        <p:cNvPr id="1" name="Shape 10"/>
        <p:cNvGrpSpPr/>
        <p:nvPr/>
      </p:nvGrpSpPr>
      <p:grpSpPr>
        <a:xfrm>
          <a:off x="0" y="0"/>
          <a:ext cx="0" cy="0"/>
          <a:chOff x="0" y="0"/>
          <a:chExt cx="0" cy="0"/>
        </a:xfrm>
      </p:grpSpPr>
      <p:sp>
        <p:nvSpPr>
          <p:cNvPr id="11" name="Google Shape;11;g245ad1ebe7a_0_117"/>
          <p:cNvSpPr txBox="1">
            <a:spLocks noGrp="1"/>
          </p:cNvSpPr>
          <p:nvPr>
            <p:ph type="title"/>
          </p:nvPr>
        </p:nvSpPr>
        <p:spPr>
          <a:xfrm>
            <a:off x="660450" y="1246862"/>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2" name="Google Shape;12;g245ad1ebe7a_0_117"/>
          <p:cNvSpPr txBox="1">
            <a:spLocks noGrp="1"/>
          </p:cNvSpPr>
          <p:nvPr>
            <p:ph type="body" idx="1"/>
          </p:nvPr>
        </p:nvSpPr>
        <p:spPr>
          <a:xfrm>
            <a:off x="1103575" y="2706425"/>
            <a:ext cx="5373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13" name="Google Shape;13;g245ad1ebe7a_0_117"/>
          <p:cNvSpPr txBox="1">
            <a:spLocks noGrp="1"/>
          </p:cNvSpPr>
          <p:nvPr>
            <p:ph type="body" idx="2"/>
          </p:nvPr>
        </p:nvSpPr>
        <p:spPr>
          <a:xfrm>
            <a:off x="6792300" y="2706425"/>
            <a:ext cx="4887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g245ad1ebe7a_0_3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g245ad1ebe7a_0_3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US"/>
              <a:t>‹#›</a:t>
            </a:fld>
            <a:endParaRPr/>
          </a:p>
        </p:txBody>
      </p:sp>
      <p:sp>
        <p:nvSpPr>
          <p:cNvPr id="17" name="Google Shape;17;g245ad1ebe7a_0_36"/>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lvl1pPr marL="457200" lvl="0" indent="-355600" algn="l">
              <a:lnSpc>
                <a:spcPct val="115000"/>
              </a:lnSpc>
              <a:spcBef>
                <a:spcPts val="400"/>
              </a:spcBef>
              <a:spcAft>
                <a:spcPts val="0"/>
              </a:spcAft>
              <a:buSzPts val="2000"/>
              <a:buChar char="•"/>
              <a:defRPr/>
            </a:lvl1pPr>
            <a:lvl2pPr marL="914400" lvl="1" indent="-342900" algn="l">
              <a:lnSpc>
                <a:spcPct val="115000"/>
              </a:lnSpc>
              <a:spcBef>
                <a:spcPts val="360"/>
              </a:spcBef>
              <a:spcAft>
                <a:spcPts val="0"/>
              </a:spcAft>
              <a:buSzPts val="1800"/>
              <a:buChar char="–"/>
              <a:defRPr/>
            </a:lvl2pPr>
            <a:lvl3pPr marL="1371600" lvl="2" indent="-330200" algn="l">
              <a:lnSpc>
                <a:spcPct val="115000"/>
              </a:lnSpc>
              <a:spcBef>
                <a:spcPts val="320"/>
              </a:spcBef>
              <a:spcAft>
                <a:spcPts val="0"/>
              </a:spcAft>
              <a:buSzPts val="1600"/>
              <a:buChar char="•"/>
              <a:defRPr/>
            </a:lvl3pPr>
            <a:lvl4pPr marL="1828800" lvl="3" indent="-317500" algn="l">
              <a:lnSpc>
                <a:spcPct val="115000"/>
              </a:lnSpc>
              <a:spcBef>
                <a:spcPts val="280"/>
              </a:spcBef>
              <a:spcAft>
                <a:spcPts val="0"/>
              </a:spcAft>
              <a:buSzPts val="1400"/>
              <a:buChar char="–"/>
              <a:defRPr/>
            </a:lvl4pPr>
            <a:lvl5pPr marL="2286000" lvl="4" indent="-304800" algn="l">
              <a:lnSpc>
                <a:spcPct val="115000"/>
              </a:lnSpc>
              <a:spcBef>
                <a:spcPts val="240"/>
              </a:spcBef>
              <a:spcAft>
                <a:spcPts val="0"/>
              </a:spcAft>
              <a:buSzPts val="1200"/>
              <a:buChar char="»"/>
              <a:defRPr/>
            </a:lvl5pPr>
            <a:lvl6pPr marL="2743200" lvl="5" indent="-304800" algn="l">
              <a:lnSpc>
                <a:spcPct val="115000"/>
              </a:lnSpc>
              <a:spcBef>
                <a:spcPts val="240"/>
              </a:spcBef>
              <a:spcAft>
                <a:spcPts val="0"/>
              </a:spcAft>
              <a:buSzPts val="1200"/>
              <a:buChar char="»"/>
              <a:defRPr/>
            </a:lvl6pPr>
            <a:lvl7pPr marL="3200400" lvl="6" indent="-304800" algn="l">
              <a:lnSpc>
                <a:spcPct val="115000"/>
              </a:lnSpc>
              <a:spcBef>
                <a:spcPts val="240"/>
              </a:spcBef>
              <a:spcAft>
                <a:spcPts val="0"/>
              </a:spcAft>
              <a:buSzPts val="1200"/>
              <a:buChar char="»"/>
              <a:defRPr/>
            </a:lvl7pPr>
            <a:lvl8pPr marL="3657600" lvl="7" indent="-304800" algn="l">
              <a:lnSpc>
                <a:spcPct val="115000"/>
              </a:lnSpc>
              <a:spcBef>
                <a:spcPts val="240"/>
              </a:spcBef>
              <a:spcAft>
                <a:spcPts val="0"/>
              </a:spcAft>
              <a:buSzPts val="1200"/>
              <a:buChar char="»"/>
              <a:defRPr/>
            </a:lvl8pPr>
            <a:lvl9pPr marL="4114800" lvl="8" indent="-304800" algn="l">
              <a:lnSpc>
                <a:spcPct val="115000"/>
              </a:lnSpc>
              <a:spcBef>
                <a:spcPts val="240"/>
              </a:spcBef>
              <a:spcAft>
                <a:spcPts val="0"/>
              </a:spcAft>
              <a:buSzPts val="12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Google Shape;19;g2486fad1d9b_0_51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g2486fad1d9b_0_51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g2486fad1d9b_0_51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Google Shape;22;g2486fad1d9b_0_51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ustom Layout 3">
  <p:cSld name="CUSTOM_4">
    <p:spTree>
      <p:nvGrpSpPr>
        <p:cNvPr id="1" name="Shape 23"/>
        <p:cNvGrpSpPr/>
        <p:nvPr/>
      </p:nvGrpSpPr>
      <p:grpSpPr>
        <a:xfrm>
          <a:off x="0" y="0"/>
          <a:ext cx="0" cy="0"/>
          <a:chOff x="0" y="0"/>
          <a:chExt cx="0" cy="0"/>
        </a:xfrm>
      </p:grpSpPr>
      <p:sp>
        <p:nvSpPr>
          <p:cNvPr id="24" name="Google Shape;24;g2486fad1d9b_0_566"/>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5" name="Google Shape;25;g2486fad1d9b_0_566"/>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6" name="Google Shape;26;g2486fad1d9b_0_566"/>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7" name="Google Shape;27;g2486fad1d9b_0_566"/>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28" name="Google Shape;28;g2486fad1d9b_0_566"/>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layout with centered title and subtitle placeholders" type="title">
  <p:cSld name="TITLE">
    <p:spTree>
      <p:nvGrpSpPr>
        <p:cNvPr id="1" name="Shape 34"/>
        <p:cNvGrpSpPr/>
        <p:nvPr/>
      </p:nvGrpSpPr>
      <p:grpSpPr>
        <a:xfrm>
          <a:off x="0" y="0"/>
          <a:ext cx="0" cy="0"/>
          <a:chOff x="0" y="0"/>
          <a:chExt cx="0" cy="0"/>
        </a:xfrm>
      </p:grpSpPr>
      <p:sp>
        <p:nvSpPr>
          <p:cNvPr id="35" name="Google Shape;35;g245ad1ebe7a_0_24"/>
          <p:cNvSpPr txBox="1">
            <a:spLocks noGrp="1"/>
          </p:cNvSpPr>
          <p:nvPr>
            <p:ph type="ctrTitle"/>
          </p:nvPr>
        </p:nvSpPr>
        <p:spPr>
          <a:xfrm>
            <a:off x="914400" y="2130425"/>
            <a:ext cx="10363200" cy="1470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6" name="Google Shape;36;g245ad1ebe7a_0_24"/>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alphaModFix/>
          </a:blip>
          <a:stretch>
            <a:fillRect/>
          </a:stretch>
        </a:blipFill>
        <a:effectLst/>
      </p:bgPr>
    </p:bg>
    <p:spTree>
      <p:nvGrpSpPr>
        <p:cNvPr id="1" name="Shape 5"/>
        <p:cNvGrpSpPr/>
        <p:nvPr/>
      </p:nvGrpSpPr>
      <p:grpSpPr>
        <a:xfrm>
          <a:off x="0" y="0"/>
          <a:ext cx="0" cy="0"/>
          <a:chOff x="0" y="0"/>
          <a:chExt cx="0" cy="0"/>
        </a:xfrm>
      </p:grpSpPr>
      <p:sp>
        <p:nvSpPr>
          <p:cNvPr id="6" name="Google Shape;6;g245ad1ebe7a_0_2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800"/>
              <a:buFont typeface="Arial"/>
              <a:buNone/>
              <a:defRPr sz="2800" b="0" i="0" u="none" strike="noStrike" cap="none">
                <a:solidFill>
                  <a:srgbClr val="0182AC"/>
                </a:solidFill>
                <a:latin typeface="Verdana"/>
                <a:ea typeface="Verdana"/>
                <a:cs typeface="Verdana"/>
                <a:sym typeface="Verdana"/>
              </a:defRPr>
            </a:lvl1pPr>
            <a:lvl2pPr marR="0" lvl="1"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2pPr>
            <a:lvl3pPr marR="0" lvl="2"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3pPr>
            <a:lvl4pPr marR="0" lvl="3"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4pPr>
            <a:lvl5pPr marR="0" lvl="4"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5pPr>
            <a:lvl6pPr marR="0" lvl="5"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6pPr>
            <a:lvl7pPr marR="0" lvl="6"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7pPr>
            <a:lvl8pPr marR="0" lvl="7"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8pPr>
            <a:lvl9pPr marR="0" lvl="8"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9pPr>
          </a:lstStyle>
          <a:p>
            <a:endParaRPr/>
          </a:p>
        </p:txBody>
      </p:sp>
      <p:sp>
        <p:nvSpPr>
          <p:cNvPr id="7" name="Google Shape;7;g245ad1ebe7a_0_20"/>
          <p:cNvSpPr txBox="1">
            <a:spLocks noGrp="1"/>
          </p:cNvSpPr>
          <p:nvPr>
            <p:ph type="body" idx="1"/>
          </p:nvPr>
        </p:nvSpPr>
        <p:spPr>
          <a:xfrm>
            <a:off x="711200" y="1600200"/>
            <a:ext cx="10871100" cy="43434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Verdana"/>
              <a:buChar char="•"/>
              <a:defRPr sz="2000" b="0" i="0" u="none" strike="noStrike" cap="none">
                <a:solidFill>
                  <a:schemeClr val="dk1"/>
                </a:solidFill>
                <a:latin typeface="Verdana"/>
                <a:ea typeface="Verdana"/>
                <a:cs typeface="Verdana"/>
                <a:sym typeface="Verdana"/>
              </a:defRPr>
            </a:lvl1pPr>
            <a:lvl2pPr marL="914400" marR="0" lvl="1" indent="-342900" algn="l" rtl="0">
              <a:lnSpc>
                <a:spcPct val="100000"/>
              </a:lnSpc>
              <a:spcBef>
                <a:spcPts val="360"/>
              </a:spcBef>
              <a:spcAft>
                <a:spcPts val="0"/>
              </a:spcAft>
              <a:buClr>
                <a:schemeClr val="dk1"/>
              </a:buClr>
              <a:buSzPts val="1800"/>
              <a:buFont typeface="Verdana"/>
              <a:buChar char="–"/>
              <a:defRPr sz="1800" b="0" i="0" u="none" strike="noStrike" cap="none">
                <a:solidFill>
                  <a:schemeClr val="dk1"/>
                </a:solidFill>
                <a:latin typeface="Verdana"/>
                <a:ea typeface="Verdana"/>
                <a:cs typeface="Verdana"/>
                <a:sym typeface="Verdana"/>
              </a:defRPr>
            </a:lvl2pPr>
            <a:lvl3pPr marL="1371600" marR="0" lvl="2" indent="-330200" algn="l" rtl="0">
              <a:lnSpc>
                <a:spcPct val="100000"/>
              </a:lnSpc>
              <a:spcBef>
                <a:spcPts val="32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L="1828800" marR="0" lvl="3" indent="-317500" algn="l" rtl="0">
              <a:lnSpc>
                <a:spcPct val="100000"/>
              </a:lnSpc>
              <a:spcBef>
                <a:spcPts val="280"/>
              </a:spcBef>
              <a:spcAft>
                <a:spcPts val="0"/>
              </a:spcAft>
              <a:buClr>
                <a:schemeClr val="dk1"/>
              </a:buClr>
              <a:buSzPts val="1400"/>
              <a:buFont typeface="Verdana"/>
              <a:buChar char="–"/>
              <a:defRPr sz="1400" b="0" i="0" u="none" strike="noStrike" cap="none">
                <a:solidFill>
                  <a:schemeClr val="dk1"/>
                </a:solidFill>
                <a:latin typeface="Verdana"/>
                <a:ea typeface="Verdana"/>
                <a:cs typeface="Verdana"/>
                <a:sym typeface="Verdana"/>
              </a:defRPr>
            </a:lvl4pPr>
            <a:lvl5pPr marL="2286000" marR="0" lvl="4"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5pPr>
            <a:lvl6pPr marL="2743200" marR="0" lvl="5"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6pPr>
            <a:lvl7pPr marL="3200400" marR="0" lvl="6"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7pPr>
            <a:lvl8pPr marL="3657600" marR="0" lvl="7"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8pPr>
            <a:lvl9pPr marL="4114800" marR="0" lvl="8"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9pPr>
          </a:lstStyle>
          <a:p>
            <a:endParaRPr/>
          </a:p>
        </p:txBody>
      </p:sp>
      <p:sp>
        <p:nvSpPr>
          <p:cNvPr id="8" name="Google Shape;8;g245ad1ebe7a_0_20"/>
          <p:cNvSpPr txBox="1"/>
          <p:nvPr/>
        </p:nvSpPr>
        <p:spPr>
          <a:xfrm>
            <a:off x="9608775" y="6057088"/>
            <a:ext cx="2083500" cy="431100"/>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1200"/>
              <a:buFont typeface="Arial"/>
              <a:buNone/>
            </a:pPr>
            <a:r>
              <a:rPr lang="en-US" sz="1600" b="1" i="1" u="none" strike="noStrike" cap="none">
                <a:solidFill>
                  <a:srgbClr val="0070C0"/>
                </a:solidFill>
                <a:latin typeface="Verdana"/>
                <a:ea typeface="Verdana"/>
                <a:cs typeface="Verdana"/>
                <a:sym typeface="Verdana"/>
              </a:rPr>
              <a:t>Orange County</a:t>
            </a:r>
            <a:endParaRPr sz="1600" b="1" i="1" u="none" strike="noStrike" cap="none">
              <a:solidFill>
                <a:srgbClr val="0070C0"/>
              </a:solidFill>
              <a:latin typeface="Verdana"/>
              <a:ea typeface="Verdana"/>
              <a:cs typeface="Verdana"/>
              <a:sym typeface="Verdana"/>
            </a:endParaRPr>
          </a:p>
        </p:txBody>
      </p:sp>
      <p:pic>
        <p:nvPicPr>
          <p:cNvPr id="9" name="Google Shape;9;g245ad1ebe7a_0_20"/>
          <p:cNvPicPr preferRelativeResize="0"/>
          <p:nvPr/>
        </p:nvPicPr>
        <p:blipFill rotWithShape="1">
          <a:blip r:embed="rId8">
            <a:alphaModFix/>
          </a:blip>
          <a:srcRect/>
          <a:stretch/>
        </p:blipFill>
        <p:spPr>
          <a:xfrm>
            <a:off x="389075" y="5943600"/>
            <a:ext cx="658100" cy="6581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cm-org.zoom.us/j/93004927026?pwd=NWRGR0RObUJWZFk5N0NjdFdBMUxEdz0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meetup.com/acm-oc/events/30222661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g245ad1ebe7a_0_121"/>
          <p:cNvSpPr txBox="1">
            <a:spLocks noGrp="1"/>
          </p:cNvSpPr>
          <p:nvPr>
            <p:ph type="title"/>
          </p:nvPr>
        </p:nvSpPr>
        <p:spPr>
          <a:xfrm>
            <a:off x="660450" y="1246850"/>
            <a:ext cx="8920800" cy="1143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b="1"/>
              <a:t>OC ACM Executive Committee</a:t>
            </a:r>
            <a:endParaRPr/>
          </a:p>
          <a:p>
            <a:pPr marL="0" lvl="0" indent="0" algn="l" rtl="0">
              <a:lnSpc>
                <a:spcPct val="100000"/>
              </a:lnSpc>
              <a:spcBef>
                <a:spcPts val="0"/>
              </a:spcBef>
              <a:spcAft>
                <a:spcPts val="0"/>
              </a:spcAft>
              <a:buSzPts val="1800"/>
              <a:buNone/>
            </a:pPr>
            <a:endParaRPr/>
          </a:p>
        </p:txBody>
      </p:sp>
      <p:graphicFrame>
        <p:nvGraphicFramePr>
          <p:cNvPr id="42" name="Google Shape;42;g245ad1ebe7a_0_121"/>
          <p:cNvGraphicFramePr/>
          <p:nvPr>
            <p:extLst>
              <p:ext uri="{D42A27DB-BD31-4B8C-83A1-F6EECF244321}">
                <p14:modId xmlns:p14="http://schemas.microsoft.com/office/powerpoint/2010/main" val="3271248010"/>
              </p:ext>
            </p:extLst>
          </p:nvPr>
        </p:nvGraphicFramePr>
        <p:xfrm>
          <a:off x="660450" y="2458600"/>
          <a:ext cx="10528450" cy="1414000"/>
        </p:xfrm>
        <a:graphic>
          <a:graphicData uri="http://schemas.openxmlformats.org/drawingml/2006/table">
            <a:tbl>
              <a:tblPr>
                <a:noFill/>
                <a:tableStyleId>{987C9DF6-1E3E-4876-BB95-857D048E20D3}</a:tableStyleId>
              </a:tblPr>
              <a:tblGrid>
                <a:gridCol w="1426975">
                  <a:extLst>
                    <a:ext uri="{9D8B030D-6E8A-4147-A177-3AD203B41FA5}">
                      <a16:colId xmlns:a16="http://schemas.microsoft.com/office/drawing/2014/main" val="20000"/>
                    </a:ext>
                  </a:extLst>
                </a:gridCol>
                <a:gridCol w="9101475">
                  <a:extLst>
                    <a:ext uri="{9D8B030D-6E8A-4147-A177-3AD203B41FA5}">
                      <a16:colId xmlns:a16="http://schemas.microsoft.com/office/drawing/2014/main" val="20001"/>
                    </a:ext>
                  </a:extLst>
                </a:gridCol>
              </a:tblGrid>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Format:</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Online via Zoom</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560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Zoom Link:</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chemeClr val="dk1"/>
                        </a:buClr>
                        <a:buSzPts val="1600"/>
                        <a:buFont typeface="Arial"/>
                        <a:buNone/>
                      </a:pPr>
                      <a:r>
                        <a:rPr lang="en-US" sz="1600" u="sng" strike="noStrike" cap="none" dirty="0">
                          <a:solidFill>
                            <a:schemeClr val="hlink"/>
                          </a:solidFill>
                          <a:hlinkClick r:id="rId3"/>
                        </a:rPr>
                        <a:t>https://acm-org.zoom.us/j/93004927026?pwd=NWRGR0RObUJWZFk5N0NjdFdBMUxEdz09</a:t>
                      </a:r>
                      <a:endParaRPr sz="1600" u="none" strike="noStrike" cap="none" dirty="0"/>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rgbClr val="000000"/>
                        </a:buClr>
                        <a:buSzPts val="1600"/>
                        <a:buFont typeface="Arial"/>
                        <a:buNone/>
                      </a:pPr>
                      <a:r>
                        <a:rPr lang="en-US" sz="1600" u="none" strike="noStrike" cap="none" dirty="0"/>
                        <a:t>October 23, 2024</a:t>
                      </a:r>
                      <a:endParaRPr sz="1600" u="none" strike="noStrike" cap="none" dirty="0"/>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2" name="Rounded Rectangle 1">
            <a:extLst>
              <a:ext uri="{FF2B5EF4-FFF2-40B4-BE49-F238E27FC236}">
                <a16:creationId xmlns:a16="http://schemas.microsoft.com/office/drawing/2014/main" id="{6D75C8AE-5A64-9C72-EFBA-477D2DCDE08A}"/>
              </a:ext>
            </a:extLst>
          </p:cNvPr>
          <p:cNvSpPr/>
          <p:nvPr/>
        </p:nvSpPr>
        <p:spPr>
          <a:xfrm>
            <a:off x="4162097" y="4519448"/>
            <a:ext cx="2522482" cy="987973"/>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Call to order 12:01pm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1F708-9CCE-BBB8-3CC4-52FF35ABC977}"/>
              </a:ext>
            </a:extLst>
          </p:cNvPr>
          <p:cNvSpPr>
            <a:spLocks noGrp="1"/>
          </p:cNvSpPr>
          <p:nvPr>
            <p:ph type="title"/>
          </p:nvPr>
        </p:nvSpPr>
        <p:spPr/>
        <p:txBody>
          <a:bodyPr/>
          <a:lstStyle/>
          <a:p>
            <a:r>
              <a:rPr lang="en-US" dirty="0"/>
              <a:t>Additional Chapter Events</a:t>
            </a:r>
          </a:p>
        </p:txBody>
      </p:sp>
      <p:sp>
        <p:nvSpPr>
          <p:cNvPr id="3" name="Text Placeholder 2">
            <a:extLst>
              <a:ext uri="{FF2B5EF4-FFF2-40B4-BE49-F238E27FC236}">
                <a16:creationId xmlns:a16="http://schemas.microsoft.com/office/drawing/2014/main" id="{23850EE9-9DFB-DDD5-AC2F-FD39671257D3}"/>
              </a:ext>
            </a:extLst>
          </p:cNvPr>
          <p:cNvSpPr>
            <a:spLocks noGrp="1"/>
          </p:cNvSpPr>
          <p:nvPr>
            <p:ph type="body" idx="1"/>
          </p:nvPr>
        </p:nvSpPr>
        <p:spPr/>
        <p:txBody>
          <a:bodyPr/>
          <a:lstStyle/>
          <a:p>
            <a:r>
              <a:rPr lang="en-US" dirty="0"/>
              <a:t>With our calendar filled up for the current year, are there any additional events that the committee would like to take on, e.g. hands-on labs, social events, etc.?</a:t>
            </a:r>
          </a:p>
          <a:p>
            <a:r>
              <a:rPr lang="en-US" dirty="0"/>
              <a:t>Last month we discussed:</a:t>
            </a:r>
          </a:p>
          <a:p>
            <a:pPr marL="742950" lvl="1" indent="-285750">
              <a:buFont typeface="Arial" panose="020B0604020202020204" pitchFamily="34" charset="0"/>
              <a:buChar char="•"/>
            </a:pPr>
            <a:r>
              <a:rPr lang="en-US" dirty="0">
                <a:solidFill>
                  <a:sysClr val="windowText" lastClr="000000"/>
                </a:solidFill>
              </a:rPr>
              <a:t>Company tours as a possible event, e.g. Taylor recently toured Tae Technologies</a:t>
            </a:r>
          </a:p>
          <a:p>
            <a:pPr marL="742950" lvl="1" indent="-285750">
              <a:buFont typeface="Arial" panose="020B0604020202020204" pitchFamily="34" charset="0"/>
              <a:buChar char="•"/>
            </a:pPr>
            <a:r>
              <a:rPr lang="en-US" dirty="0">
                <a:solidFill>
                  <a:sysClr val="windowText" lastClr="000000"/>
                </a:solidFill>
              </a:rPr>
              <a:t>Are there other areas we’d like to delve into as a chapter?</a:t>
            </a:r>
          </a:p>
          <a:p>
            <a:pPr marL="742950" lvl="1" indent="-285750">
              <a:buFont typeface="Arial" panose="020B0604020202020204" pitchFamily="34" charset="0"/>
              <a:buChar char="•"/>
            </a:pPr>
            <a:r>
              <a:rPr lang="en-US" dirty="0">
                <a:solidFill>
                  <a:sysClr val="windowText" lastClr="000000"/>
                </a:solidFill>
              </a:rPr>
              <a:t>Discuss at next prog meeting, or email?</a:t>
            </a:r>
          </a:p>
          <a:p>
            <a:pPr marL="742950" lvl="1" indent="-285750">
              <a:buFont typeface="Arial" panose="020B0604020202020204" pitchFamily="34" charset="0"/>
              <a:buChar char="•"/>
            </a:pPr>
            <a:r>
              <a:rPr lang="en-US" dirty="0">
                <a:solidFill>
                  <a:sysClr val="windowText" lastClr="000000"/>
                </a:solidFill>
              </a:rPr>
              <a:t>Look at what other chapters are doing as well</a:t>
            </a:r>
          </a:p>
          <a:p>
            <a:pPr marL="742950" lvl="1" indent="-285750">
              <a:buFont typeface="Arial" panose="020B0604020202020204" pitchFamily="34" charset="0"/>
              <a:buChar char="•"/>
            </a:pPr>
            <a:r>
              <a:rPr lang="en-US" dirty="0">
                <a:solidFill>
                  <a:sysClr val="windowText" lastClr="000000"/>
                </a:solidFill>
              </a:rPr>
              <a:t>Informal chats and recruitment, meet the committee events as example</a:t>
            </a:r>
          </a:p>
          <a:p>
            <a:endParaRPr lang="en-US" dirty="0"/>
          </a:p>
        </p:txBody>
      </p:sp>
      <p:sp>
        <p:nvSpPr>
          <p:cNvPr id="4" name="Rounded Rectangle 3">
            <a:extLst>
              <a:ext uri="{FF2B5EF4-FFF2-40B4-BE49-F238E27FC236}">
                <a16:creationId xmlns:a16="http://schemas.microsoft.com/office/drawing/2014/main" id="{A3F4DC89-CD10-6666-9209-1B1B59D80E83}"/>
              </a:ext>
            </a:extLst>
          </p:cNvPr>
          <p:cNvSpPr/>
          <p:nvPr/>
        </p:nvSpPr>
        <p:spPr>
          <a:xfrm>
            <a:off x="2953407" y="4372303"/>
            <a:ext cx="5780690" cy="240686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Taylor investigating a tour lead</a:t>
            </a:r>
          </a:p>
          <a:p>
            <a:pPr marL="285750" indent="-285750">
              <a:buFont typeface="Arial" panose="020B0604020202020204" pitchFamily="34" charset="0"/>
              <a:buChar char="•"/>
            </a:pPr>
            <a:r>
              <a:rPr lang="en-US" dirty="0">
                <a:solidFill>
                  <a:schemeClr val="tx1"/>
                </a:solidFill>
              </a:rPr>
              <a:t>Taylor suggested hosting interviewing workshops for SW Engineering roles, but translates to other roles, good synergy with those on the job market, in person or online/</a:t>
            </a:r>
            <a:r>
              <a:rPr lang="en-US" dirty="0" err="1">
                <a:solidFill>
                  <a:schemeClr val="tx1"/>
                </a:solidFill>
              </a:rPr>
              <a:t>codeing</a:t>
            </a:r>
            <a:r>
              <a:rPr lang="en-US" dirty="0">
                <a:solidFill>
                  <a:schemeClr val="tx1"/>
                </a:solidFill>
              </a:rPr>
              <a:t> share etc.</a:t>
            </a:r>
          </a:p>
          <a:p>
            <a:pPr marL="285750" indent="-285750">
              <a:buFont typeface="Arial" panose="020B0604020202020204" pitchFamily="34" charset="0"/>
              <a:buChar char="•"/>
            </a:pPr>
            <a:r>
              <a:rPr lang="en-US" dirty="0">
                <a:solidFill>
                  <a:schemeClr val="tx1"/>
                </a:solidFill>
              </a:rPr>
              <a:t>Windsor – has an IEEE consulting zoom talk (hybrid meeting) should we reshare, send to </a:t>
            </a:r>
            <a:r>
              <a:rPr lang="en-US" dirty="0" err="1">
                <a:solidFill>
                  <a:schemeClr val="tx1"/>
                </a:solidFill>
              </a:rPr>
              <a:t>excomm</a:t>
            </a:r>
            <a:r>
              <a:rPr lang="en-US" dirty="0">
                <a:solidFill>
                  <a:schemeClr val="tx1"/>
                </a:solidFill>
              </a:rPr>
              <a:t> first? – Tuesday Dec 10, run it by Dan and Allen for thoughts</a:t>
            </a:r>
          </a:p>
          <a:p>
            <a:pPr marL="285750" indent="-285750">
              <a:buFont typeface="Arial" panose="020B0604020202020204" pitchFamily="34" charset="0"/>
              <a:buChar char="•"/>
            </a:pPr>
            <a:r>
              <a:rPr lang="en-US" dirty="0">
                <a:solidFill>
                  <a:schemeClr val="tx1"/>
                </a:solidFill>
              </a:rPr>
              <a:t>In general how/when do we make membership aware of events outside of ACM</a:t>
            </a:r>
          </a:p>
          <a:p>
            <a:pPr marL="285750" indent="-285750">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3365135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39236-8F34-1AFA-4116-B0CA3168B3E8}"/>
              </a:ext>
            </a:extLst>
          </p:cNvPr>
          <p:cNvSpPr>
            <a:spLocks noGrp="1"/>
          </p:cNvSpPr>
          <p:nvPr>
            <p:ph type="title"/>
          </p:nvPr>
        </p:nvSpPr>
        <p:spPr/>
        <p:txBody>
          <a:bodyPr/>
          <a:lstStyle/>
          <a:p>
            <a:r>
              <a:rPr lang="en-US" dirty="0"/>
              <a:t>Sponsorship of the Annual Computer Science Conference for CSU Undergraduates (CSCSU)</a:t>
            </a:r>
          </a:p>
        </p:txBody>
      </p:sp>
      <p:sp>
        <p:nvSpPr>
          <p:cNvPr id="4" name="Rectangle 1">
            <a:extLst>
              <a:ext uri="{FF2B5EF4-FFF2-40B4-BE49-F238E27FC236}">
                <a16:creationId xmlns:a16="http://schemas.microsoft.com/office/drawing/2014/main" id="{67604E2F-4E25-99CE-CEC0-BF013BEADBDF}"/>
              </a:ext>
            </a:extLst>
          </p:cNvPr>
          <p:cNvSpPr>
            <a:spLocks noGrp="1" noChangeArrowheads="1"/>
          </p:cNvSpPr>
          <p:nvPr>
            <p:ph type="body" idx="1"/>
          </p:nvPr>
        </p:nvSpPr>
        <p:spPr bwMode="auto">
          <a:xfrm>
            <a:off x="762001" y="1558377"/>
            <a:ext cx="10817192" cy="420115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1" u="none" strike="noStrike" cap="none" normalizeH="0" baseline="0" dirty="0">
              <a:ln>
                <a:noFill/>
              </a:ln>
              <a:solidFill>
                <a:srgbClr val="50005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chemeClr val="dk1"/>
                </a:solidFill>
                <a:latin typeface="Verdana"/>
              </a:rPr>
              <a:t>Marc Velasco asked us at the September Executive Committee meeting if we would consider sponsoring the 2025 CSCSU conference.  Dan took an action item to follow up with CSUF Prof. Anand </a:t>
            </a:r>
            <a:r>
              <a:rPr lang="en-US" sz="1600" dirty="0" err="1">
                <a:solidFill>
                  <a:schemeClr val="dk1"/>
                </a:solidFill>
                <a:latin typeface="Verdana"/>
              </a:rPr>
              <a:t>Panangadan</a:t>
            </a:r>
            <a:r>
              <a:rPr lang="en-US" sz="1600" dirty="0">
                <a:solidFill>
                  <a:schemeClr val="dk1"/>
                </a:solidFill>
                <a:latin typeface="Verdana"/>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chemeClr val="dk1"/>
              </a:solidFill>
              <a:latin typeface="Verdana"/>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chemeClr val="dk1"/>
                </a:solidFill>
                <a:latin typeface="Verdana"/>
              </a:rPr>
              <a:t>Prof. </a:t>
            </a:r>
            <a:r>
              <a:rPr lang="en-US" sz="1600" dirty="0" err="1">
                <a:solidFill>
                  <a:schemeClr val="dk1"/>
                </a:solidFill>
                <a:latin typeface="Verdana"/>
              </a:rPr>
              <a:t>Panangadan</a:t>
            </a:r>
            <a:r>
              <a:rPr lang="en-US" sz="1600" dirty="0">
                <a:solidFill>
                  <a:schemeClr val="dk1"/>
                </a:solidFill>
                <a:latin typeface="Verdana"/>
              </a:rPr>
              <a:t> is requesting that we provide what the ACM calls “In-cooperation with ACM” status for the </a:t>
            </a:r>
            <a:r>
              <a:rPr lang="en-US" sz="1600" u="sng" dirty="0">
                <a:solidFill>
                  <a:schemeClr val="dk1"/>
                </a:solidFill>
                <a:latin typeface="Verdana"/>
              </a:rPr>
              <a:t>2026</a:t>
            </a:r>
            <a:r>
              <a:rPr lang="en-US" sz="1600" dirty="0">
                <a:solidFill>
                  <a:schemeClr val="dk1"/>
                </a:solidFill>
                <a:latin typeface="Verdana"/>
              </a:rPr>
              <a:t> CSCSU conference, and as such there would be no financial support necessitated nor any financial risk or obligations.  What he is really looking for is the ACM imprint on their conference and publishing of their papers in the ACM Digital Library.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chemeClr val="dk1"/>
              </a:solidFill>
              <a:latin typeface="Verdana"/>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chemeClr val="dk1"/>
                </a:solidFill>
                <a:latin typeface="Verdana"/>
              </a:rPr>
              <a:t>It is not clear to Prof. </a:t>
            </a:r>
            <a:r>
              <a:rPr lang="en-US" sz="1600" dirty="0" err="1">
                <a:solidFill>
                  <a:schemeClr val="dk1"/>
                </a:solidFill>
                <a:latin typeface="Verdana"/>
              </a:rPr>
              <a:t>Panangadan</a:t>
            </a:r>
            <a:r>
              <a:rPr lang="en-US" sz="1600" dirty="0">
                <a:solidFill>
                  <a:schemeClr val="dk1"/>
                </a:solidFill>
                <a:latin typeface="Verdana"/>
              </a:rPr>
              <a:t> or</a:t>
            </a:r>
            <a:r>
              <a:rPr lang="en-US" altLang="en-US" sz="1600" dirty="0">
                <a:solidFill>
                  <a:schemeClr val="dk1"/>
                </a:solidFill>
                <a:latin typeface="Verdana"/>
              </a:rPr>
              <a:t> me whether an ACM Professional Chapter can enter into an </a:t>
            </a:r>
            <a:r>
              <a:rPr lang="en-US" sz="1600" dirty="0">
                <a:solidFill>
                  <a:schemeClr val="dk1"/>
                </a:solidFill>
                <a:latin typeface="Verdana"/>
              </a:rPr>
              <a:t>“In-cooperation with ACM” agreement and I see no mention in that agreement of publishing of “In-cooperation with ACM” conference proceedings in the ACM Digital Library although it may be possible through the “ACM International Conference Proceeding Series (ICPS)”.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chemeClr val="dk1"/>
              </a:solidFill>
              <a:latin typeface="Verdana"/>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chemeClr val="dk1"/>
                </a:solidFill>
                <a:latin typeface="Verdana"/>
              </a:rPr>
              <a:t>I’m willing to discuss this with our ACM contacts if the committee is interested in potentially being the ACM sponsoring entity for the CSCSU.  Please advise if I should move forward.</a:t>
            </a:r>
          </a:p>
        </p:txBody>
      </p:sp>
      <p:sp>
        <p:nvSpPr>
          <p:cNvPr id="3" name="Rounded Rectangle 2">
            <a:extLst>
              <a:ext uri="{FF2B5EF4-FFF2-40B4-BE49-F238E27FC236}">
                <a16:creationId xmlns:a16="http://schemas.microsoft.com/office/drawing/2014/main" id="{F5ABB295-6DFE-637D-D131-8C2C1AA7137E}"/>
              </a:ext>
            </a:extLst>
          </p:cNvPr>
          <p:cNvSpPr/>
          <p:nvPr/>
        </p:nvSpPr>
        <p:spPr>
          <a:xfrm>
            <a:off x="4309241" y="5286703"/>
            <a:ext cx="3647090" cy="143991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ysClr val="windowText" lastClr="000000"/>
                </a:solidFill>
              </a:rPr>
              <a:t>Putting our name in support is a good thing</a:t>
            </a:r>
          </a:p>
          <a:p>
            <a:pPr marL="285750" indent="-285750">
              <a:buFont typeface="Arial" panose="020B0604020202020204" pitchFamily="34" charset="0"/>
              <a:buChar char="•"/>
            </a:pPr>
            <a:r>
              <a:rPr lang="en-US" dirty="0">
                <a:solidFill>
                  <a:sysClr val="windowText" lastClr="000000"/>
                </a:solidFill>
              </a:rPr>
              <a:t>As long as there is no financial </a:t>
            </a:r>
            <a:r>
              <a:rPr lang="en-US" dirty="0" err="1">
                <a:solidFill>
                  <a:sysClr val="windowText" lastClr="000000"/>
                </a:solidFill>
              </a:rPr>
              <a:t>committment</a:t>
            </a:r>
            <a:endParaRPr lang="en-US" dirty="0">
              <a:solidFill>
                <a:sysClr val="windowText" lastClr="000000"/>
              </a:solidFill>
            </a:endParaRPr>
          </a:p>
        </p:txBody>
      </p:sp>
    </p:spTree>
    <p:extLst>
      <p:ext uri="{BB962C8B-B14F-4D97-AF65-F5344CB8AC3E}">
        <p14:creationId xmlns:p14="http://schemas.microsoft.com/office/powerpoint/2010/main" val="3269660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26a4c3b9ec7_0_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800"/>
              <a:buNone/>
            </a:pPr>
            <a:r>
              <a:rPr lang="en-US"/>
              <a:t>Committee Business</a:t>
            </a:r>
            <a:endParaRPr/>
          </a:p>
        </p:txBody>
      </p:sp>
      <p:sp>
        <p:nvSpPr>
          <p:cNvPr id="134" name="Google Shape;134;g26a4c3b9ec7_0_0"/>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400"/>
              </a:spcBef>
              <a:spcAft>
                <a:spcPts val="0"/>
              </a:spcAft>
              <a:buSzPts val="1600"/>
              <a:buChar char="•"/>
            </a:pPr>
            <a:endParaRPr sz="1600"/>
          </a:p>
        </p:txBody>
      </p:sp>
      <p:sp>
        <p:nvSpPr>
          <p:cNvPr id="135" name="Google Shape;135;g26a4c3b9ec7_0_0"/>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p>
            <a:pPr marL="127000" lvl="0" indent="0" algn="l" rtl="0">
              <a:lnSpc>
                <a:spcPct val="100000"/>
              </a:lnSpc>
              <a:spcBef>
                <a:spcPts val="0"/>
              </a:spcBef>
              <a:spcAft>
                <a:spcPts val="0"/>
              </a:spcAft>
              <a:buSzPts val="1600"/>
              <a:buNone/>
            </a:pPr>
            <a:endParaRPr sz="1600" dirty="0"/>
          </a:p>
        </p:txBody>
      </p:sp>
      <p:sp>
        <p:nvSpPr>
          <p:cNvPr id="136" name="Google Shape;136;g26a4c3b9ec7_0_0"/>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Volunteer Updates</a:t>
            </a:r>
            <a:endParaRPr/>
          </a:p>
        </p:txBody>
      </p:sp>
      <p:sp>
        <p:nvSpPr>
          <p:cNvPr id="137" name="Google Shape;137;g26a4c3b9ec7_0_0"/>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New/Other Business</a:t>
            </a:r>
            <a:endParaRPr/>
          </a:p>
        </p:txBody>
      </p:sp>
      <p:sp>
        <p:nvSpPr>
          <p:cNvPr id="2" name="Rounded Rectangle 1">
            <a:extLst>
              <a:ext uri="{FF2B5EF4-FFF2-40B4-BE49-F238E27FC236}">
                <a16:creationId xmlns:a16="http://schemas.microsoft.com/office/drawing/2014/main" id="{722B10DE-C5D3-61F5-7F26-55455EB21FC0}"/>
              </a:ext>
            </a:extLst>
          </p:cNvPr>
          <p:cNvSpPr/>
          <p:nvPr/>
        </p:nvSpPr>
        <p:spPr>
          <a:xfrm>
            <a:off x="2417379" y="4141076"/>
            <a:ext cx="4204138" cy="172369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ysClr val="windowText" lastClr="000000"/>
                </a:solidFill>
              </a:rPr>
              <a:t>Michael – </a:t>
            </a:r>
            <a:r>
              <a:rPr lang="en-US" dirty="0" err="1">
                <a:solidFill>
                  <a:sysClr val="windowText" lastClr="000000"/>
                </a:solidFill>
              </a:rPr>
              <a:t>nov</a:t>
            </a:r>
            <a:r>
              <a:rPr lang="en-US" dirty="0">
                <a:solidFill>
                  <a:sysClr val="windowText" lastClr="000000"/>
                </a:solidFill>
              </a:rPr>
              <a:t> meal before meeting, will reach out to speaker and organize</a:t>
            </a:r>
          </a:p>
          <a:p>
            <a:pPr marL="285750" indent="-285750">
              <a:buFont typeface="Arial" panose="020B0604020202020204" pitchFamily="34" charset="0"/>
              <a:buChar char="•"/>
            </a:pPr>
            <a:r>
              <a:rPr lang="en-US" dirty="0">
                <a:solidFill>
                  <a:sysClr val="windowText" lastClr="000000"/>
                </a:solidFill>
              </a:rPr>
              <a:t>Ask Louie for availability</a:t>
            </a:r>
          </a:p>
          <a:p>
            <a:pPr marL="285750" indent="-285750">
              <a:buFont typeface="Arial" panose="020B0604020202020204" pitchFamily="34" charset="0"/>
              <a:buChar char="•"/>
            </a:pPr>
            <a:r>
              <a:rPr lang="en-US" dirty="0">
                <a:solidFill>
                  <a:sysClr val="windowText" lastClr="000000"/>
                </a:solidFill>
              </a:rPr>
              <a:t>Reminder this is a no-host meal, ACM pays for speaker and </a:t>
            </a:r>
            <a:r>
              <a:rPr lang="en-US" dirty="0" err="1">
                <a:solidFill>
                  <a:sysClr val="windowText" lastClr="000000"/>
                </a:solidFill>
              </a:rPr>
              <a:t>Knobbe</a:t>
            </a:r>
            <a:r>
              <a:rPr lang="en-US" dirty="0">
                <a:solidFill>
                  <a:sysClr val="windowText" lastClr="000000"/>
                </a:solidFill>
              </a:rPr>
              <a:t> Martens only</a:t>
            </a:r>
          </a:p>
          <a:p>
            <a:pPr marL="285750" indent="-285750">
              <a:buFont typeface="Arial" panose="020B0604020202020204" pitchFamily="34" charset="0"/>
              <a:buChar char="•"/>
            </a:pPr>
            <a:endParaRPr lang="en-US" dirty="0">
              <a:solidFill>
                <a:sysClr val="windowText" lastClr="000000"/>
              </a:solidFill>
            </a:endParaRPr>
          </a:p>
          <a:p>
            <a:pPr marL="285750" indent="-285750">
              <a:buFont typeface="Arial" panose="020B0604020202020204" pitchFamily="34" charset="0"/>
              <a:buChar char="•"/>
            </a:pPr>
            <a:r>
              <a:rPr lang="en-US">
                <a:solidFill>
                  <a:sysClr val="windowText" lastClr="000000"/>
                </a:solidFill>
              </a:rPr>
              <a:t>Adjourn at 12:20pm</a:t>
            </a:r>
            <a:endParaRPr lang="en-US" dirty="0">
              <a:solidFill>
                <a:sysClr val="windowText" lastClr="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282d0d150c6_0_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a:t>Agenda</a:t>
            </a:r>
            <a:endParaRPr/>
          </a:p>
        </p:txBody>
      </p:sp>
      <p:sp>
        <p:nvSpPr>
          <p:cNvPr id="48" name="Google Shape;48;g282d0d150c6_0_0"/>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dirty="0"/>
              <a:t>Review of prior meeting minutes</a:t>
            </a:r>
            <a:endParaRPr dirty="0"/>
          </a:p>
          <a:p>
            <a:pPr marL="457200" lvl="0" indent="-355600" algn="l" rtl="0">
              <a:lnSpc>
                <a:spcPct val="115000"/>
              </a:lnSpc>
              <a:spcBef>
                <a:spcPts val="0"/>
              </a:spcBef>
              <a:spcAft>
                <a:spcPts val="0"/>
              </a:spcAft>
              <a:buSzPts val="2000"/>
              <a:buChar char="•"/>
            </a:pPr>
            <a:r>
              <a:rPr lang="en-US" dirty="0"/>
              <a:t>Officers / Volunteers</a:t>
            </a:r>
            <a:endParaRPr dirty="0"/>
          </a:p>
          <a:p>
            <a:pPr marL="457200" lvl="0" indent="-355600" algn="l" rtl="0">
              <a:lnSpc>
                <a:spcPct val="115000"/>
              </a:lnSpc>
              <a:spcBef>
                <a:spcPts val="0"/>
              </a:spcBef>
              <a:spcAft>
                <a:spcPts val="0"/>
              </a:spcAft>
              <a:buSzPts val="2000"/>
              <a:buChar char="•"/>
            </a:pPr>
            <a:r>
              <a:rPr lang="en-US" dirty="0"/>
              <a:t>Treasurer’s Report</a:t>
            </a:r>
            <a:endParaRPr dirty="0"/>
          </a:p>
          <a:p>
            <a:pPr marL="457200" lvl="0" indent="-355600" algn="l" rtl="0">
              <a:lnSpc>
                <a:spcPct val="115000"/>
              </a:lnSpc>
              <a:spcBef>
                <a:spcPts val="0"/>
              </a:spcBef>
              <a:spcAft>
                <a:spcPts val="0"/>
              </a:spcAft>
              <a:buSzPts val="2000"/>
              <a:buChar char="•"/>
            </a:pPr>
            <a:r>
              <a:rPr lang="en-US" dirty="0"/>
              <a:t>November Event Preparation</a:t>
            </a:r>
            <a:endParaRPr dirty="0"/>
          </a:p>
          <a:p>
            <a:pPr marL="457200" lvl="0" indent="-355600" algn="l" rtl="0">
              <a:lnSpc>
                <a:spcPct val="115000"/>
              </a:lnSpc>
              <a:spcBef>
                <a:spcPts val="0"/>
              </a:spcBef>
              <a:spcAft>
                <a:spcPts val="0"/>
              </a:spcAft>
              <a:buSzPts val="2000"/>
              <a:buChar char="•"/>
            </a:pPr>
            <a:r>
              <a:rPr lang="en-US" dirty="0"/>
              <a:t>Future Event Planning</a:t>
            </a:r>
            <a:endParaRPr dirty="0"/>
          </a:p>
          <a:p>
            <a:pPr marL="457200" lvl="0" indent="-355600" algn="l" rtl="0">
              <a:lnSpc>
                <a:spcPct val="115000"/>
              </a:lnSpc>
              <a:spcBef>
                <a:spcPts val="0"/>
              </a:spcBef>
              <a:spcAft>
                <a:spcPts val="0"/>
              </a:spcAft>
              <a:buSzPts val="2000"/>
              <a:buChar char="•"/>
            </a:pPr>
            <a:r>
              <a:rPr lang="en-US" dirty="0"/>
              <a:t>Committee Business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2486fad1d9b_0_91"/>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Meeting Attendees</a:t>
            </a:r>
            <a:endParaRPr/>
          </a:p>
        </p:txBody>
      </p:sp>
      <p:sp>
        <p:nvSpPr>
          <p:cNvPr id="54" name="Google Shape;54;g2486fad1d9b_0_91"/>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p:txBody>
      </p:sp>
      <p:sp>
        <p:nvSpPr>
          <p:cNvPr id="55" name="Google Shape;55;g2486fad1d9b_0_91"/>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3</a:t>
            </a:fld>
            <a:endParaRPr/>
          </a:p>
        </p:txBody>
      </p:sp>
      <p:sp>
        <p:nvSpPr>
          <p:cNvPr id="56" name="Google Shape;56;g2486fad1d9b_0_91"/>
          <p:cNvSpPr txBox="1"/>
          <p:nvPr/>
        </p:nvSpPr>
        <p:spPr>
          <a:xfrm>
            <a:off x="974150" y="1825625"/>
            <a:ext cx="3406200" cy="3416279"/>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Michael Fahy</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Allen </a:t>
            </a:r>
            <a:r>
              <a:rPr lang="en-US" sz="2400" b="0" i="1" u="none" strike="sngStrike" cap="none" dirty="0" err="1">
                <a:solidFill>
                  <a:srgbClr val="0070C0"/>
                </a:solidFill>
                <a:latin typeface="Arial"/>
                <a:ea typeface="Arial"/>
                <a:cs typeface="Arial"/>
                <a:sym typeface="Arial"/>
              </a:rPr>
              <a:t>Takatsuka</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Dan Whelan</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Marc Velasco</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err="1">
                <a:solidFill>
                  <a:srgbClr val="0070C0"/>
                </a:solidFill>
                <a:latin typeface="Arial"/>
                <a:ea typeface="Arial"/>
                <a:cs typeface="Arial"/>
                <a:sym typeface="Arial"/>
              </a:rPr>
              <a:t>Nilo</a:t>
            </a:r>
            <a:r>
              <a:rPr lang="en-US" sz="2400" b="0" i="1" u="none" strike="sngStrike" cap="none" dirty="0">
                <a:solidFill>
                  <a:srgbClr val="0070C0"/>
                </a:solidFill>
                <a:latin typeface="Arial"/>
                <a:ea typeface="Arial"/>
                <a:cs typeface="Arial"/>
                <a:sym typeface="Arial"/>
              </a:rPr>
              <a:t> </a:t>
            </a:r>
            <a:r>
              <a:rPr lang="en-US" sz="2400" b="0" i="1" u="none" strike="sngStrike" cap="none" dirty="0" err="1">
                <a:solidFill>
                  <a:srgbClr val="0070C0"/>
                </a:solidFill>
                <a:latin typeface="Arial"/>
                <a:ea typeface="Arial"/>
                <a:cs typeface="Arial"/>
                <a:sym typeface="Arial"/>
              </a:rPr>
              <a:t>Niccolai</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Winsor Brown</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Ansel Teng</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Don Choi</a:t>
            </a:r>
            <a:endParaRPr sz="1400" b="0" i="0"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Trae Palmer</a:t>
            </a:r>
            <a:endParaRPr sz="2400" b="0" i="1" u="none" strike="noStrike" cap="none" dirty="0">
              <a:solidFill>
                <a:srgbClr val="0070C0"/>
              </a:solidFill>
              <a:highlight>
                <a:srgbClr val="FFFF00"/>
              </a:highlight>
              <a:latin typeface="Arial"/>
              <a:ea typeface="Arial"/>
              <a:cs typeface="Arial"/>
              <a:sym typeface="Arial"/>
            </a:endParaRPr>
          </a:p>
        </p:txBody>
      </p:sp>
      <p:sp>
        <p:nvSpPr>
          <p:cNvPr id="57" name="Google Shape;57;g2486fad1d9b_0_91"/>
          <p:cNvSpPr txBox="1"/>
          <p:nvPr/>
        </p:nvSpPr>
        <p:spPr>
          <a:xfrm>
            <a:off x="5729375" y="1825625"/>
            <a:ext cx="3406200" cy="34170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Raman Rajan</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Shirley Tseng</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Cynthia </a:t>
            </a:r>
            <a:r>
              <a:rPr lang="en-US" sz="2400" b="0" i="1" u="none" strike="sngStrike" cap="none" dirty="0" err="1">
                <a:solidFill>
                  <a:srgbClr val="0070C0"/>
                </a:solidFill>
                <a:latin typeface="Arial"/>
                <a:ea typeface="Arial"/>
                <a:cs typeface="Arial"/>
                <a:sym typeface="Arial"/>
              </a:rPr>
              <a:t>Kirkeby</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Farhad </a:t>
            </a:r>
            <a:r>
              <a:rPr lang="en-US" sz="2400" b="0" i="1" u="none" strike="noStrike" cap="none" dirty="0" err="1">
                <a:solidFill>
                  <a:srgbClr val="0070C0"/>
                </a:solidFill>
                <a:highlight>
                  <a:srgbClr val="FFFF00"/>
                </a:highlight>
                <a:latin typeface="Arial"/>
                <a:ea typeface="Arial"/>
                <a:cs typeface="Arial"/>
                <a:sym typeface="Arial"/>
              </a:rPr>
              <a:t>Mafie</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Jared Miller</a:t>
            </a:r>
            <a:endParaRPr sz="1400" b="0" i="1"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Kenneth Aguilar</a:t>
            </a:r>
            <a:endParaRPr sz="1400" b="0" i="1"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Dawn Childs</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Taylor Noh</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Char char="•"/>
            </a:pPr>
            <a:r>
              <a:rPr lang="en-US" sz="2400" i="1" strike="sngStrike" dirty="0">
                <a:solidFill>
                  <a:srgbClr val="0070C0"/>
                </a:solidFill>
              </a:rPr>
              <a:t>Stephen </a:t>
            </a:r>
            <a:r>
              <a:rPr lang="en-US" sz="2400" i="1" strike="sngStrike" dirty="0" err="1">
                <a:solidFill>
                  <a:srgbClr val="0070C0"/>
                </a:solidFill>
              </a:rPr>
              <a:t>Landaas</a:t>
            </a:r>
            <a:endParaRPr sz="2400" i="1" strike="sngStrike"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g2486fad1d9b_0_34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Motions</a:t>
            </a:r>
            <a:endParaRPr/>
          </a:p>
        </p:txBody>
      </p:sp>
      <p:sp>
        <p:nvSpPr>
          <p:cNvPr id="63" name="Google Shape;63;g2486fad1d9b_0_34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4</a:t>
            </a:fld>
            <a:endParaRPr/>
          </a:p>
        </p:txBody>
      </p:sp>
      <p:graphicFrame>
        <p:nvGraphicFramePr>
          <p:cNvPr id="64" name="Google Shape;64;g2486fad1d9b_0_346"/>
          <p:cNvGraphicFramePr/>
          <p:nvPr>
            <p:extLst>
              <p:ext uri="{D42A27DB-BD31-4B8C-83A1-F6EECF244321}">
                <p14:modId xmlns:p14="http://schemas.microsoft.com/office/powerpoint/2010/main" val="2879915779"/>
              </p:ext>
            </p:extLst>
          </p:nvPr>
        </p:nvGraphicFramePr>
        <p:xfrm>
          <a:off x="971742" y="1702640"/>
          <a:ext cx="9263500" cy="2488990"/>
        </p:xfrm>
        <a:graphic>
          <a:graphicData uri="http://schemas.openxmlformats.org/drawingml/2006/table">
            <a:tbl>
              <a:tblPr firstRow="1" bandRow="1">
                <a:noFill/>
                <a:tableStyleId>{59CE60BE-D8DE-4FC9-A5B5-9F9D0E411981}</a:tableStyleId>
              </a:tblPr>
              <a:tblGrid>
                <a:gridCol w="5378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1128800">
                  <a:extLst>
                    <a:ext uri="{9D8B030D-6E8A-4147-A177-3AD203B41FA5}">
                      <a16:colId xmlns:a16="http://schemas.microsoft.com/office/drawing/2014/main" val="20003"/>
                    </a:ext>
                  </a:extLst>
                </a:gridCol>
              </a:tblGrid>
              <a:tr h="4622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Moved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Seconded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Status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extLst>
                  <a:ext uri="{0D108BD9-81ED-4DB2-BD59-A6C34878D82A}">
                    <a16:rowId xmlns:a16="http://schemas.microsoft.com/office/drawing/2014/main" val="10000"/>
                  </a:ext>
                </a:extLst>
              </a:tr>
              <a:tr h="4622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solidFill>
                            <a:schemeClr val="dk1"/>
                          </a:solidFill>
                        </a:rPr>
                        <a:t>Approve </a:t>
                      </a:r>
                      <a:r>
                        <a:rPr lang="en-US" sz="1800" dirty="0"/>
                        <a:t>September 2024</a:t>
                      </a:r>
                      <a:r>
                        <a:rPr lang="en-US" sz="1800" u="none" strike="noStrike" cap="none" dirty="0">
                          <a:solidFill>
                            <a:schemeClr val="dk1"/>
                          </a:solidFill>
                        </a:rPr>
                        <a:t> Executive Committee minutes</a:t>
                      </a:r>
                      <a:endParaRPr sz="1800" u="none" strike="noStrike" cap="none" dirty="0">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Michael</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Farhad</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Approved</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g2486fad1d9b_0_352"/>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a:t>
            </a:r>
            <a:endParaRPr/>
          </a:p>
        </p:txBody>
      </p:sp>
      <p:graphicFrame>
        <p:nvGraphicFramePr>
          <p:cNvPr id="70" name="Google Shape;70;g2486fad1d9b_0_352"/>
          <p:cNvGraphicFramePr/>
          <p:nvPr>
            <p:extLst>
              <p:ext uri="{D42A27DB-BD31-4B8C-83A1-F6EECF244321}">
                <p14:modId xmlns:p14="http://schemas.microsoft.com/office/powerpoint/2010/main" val="3059953881"/>
              </p:ext>
            </p:extLst>
          </p:nvPr>
        </p:nvGraphicFramePr>
        <p:xfrm>
          <a:off x="838209" y="1456533"/>
          <a:ext cx="8280100" cy="3447095"/>
        </p:xfrm>
        <a:graphic>
          <a:graphicData uri="http://schemas.openxmlformats.org/drawingml/2006/table">
            <a:tbl>
              <a:tblPr firstRow="1" bandRow="1">
                <a:noFill/>
                <a:tableStyleId>{59CE60BE-D8DE-4FC9-A5B5-9F9D0E411981}</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800"/>
                        <a:buFont typeface="Arial"/>
                        <a:buNone/>
                        <a:tabLst/>
                        <a:defRPr/>
                      </a:pPr>
                      <a:r>
                        <a:rPr lang="en-US" sz="1800" u="none" strike="noStrike" cap="none" dirty="0"/>
                        <a:t>Daniel Whelan Ph.D.</a:t>
                      </a:r>
                      <a:endParaRPr lang="en-US"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Vice-Chair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t>Allen </a:t>
                      </a:r>
                      <a:r>
                        <a:rPr lang="en-US" sz="1800" u="none" strike="noStrike" cap="none" dirty="0" err="1"/>
                        <a:t>Takatsuka</a:t>
                      </a:r>
                      <a:endParaRPr lang="en-US"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Treasurer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Michael Fahy Ph.D.</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Secretary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Marc Velasco</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4041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Communications</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Dawn Childs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Webmaster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a:t>Stephen Landaas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SIGAI-OC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Ansel Teng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t>Farhad </a:t>
                      </a:r>
                      <a:r>
                        <a:rPr lang="en-US" sz="1800" u="none" strike="noStrike" cap="none" dirty="0" err="1"/>
                        <a:t>Mafie</a:t>
                      </a:r>
                      <a:endParaRPr sz="18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2486fad1d9b_0_357"/>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 (cont’d)</a:t>
            </a:r>
            <a:endParaRPr/>
          </a:p>
        </p:txBody>
      </p:sp>
      <p:graphicFrame>
        <p:nvGraphicFramePr>
          <p:cNvPr id="76" name="Google Shape;76;g2486fad1d9b_0_357"/>
          <p:cNvGraphicFramePr/>
          <p:nvPr/>
        </p:nvGraphicFramePr>
        <p:xfrm>
          <a:off x="838209" y="1456533"/>
          <a:ext cx="8280100" cy="3413820"/>
        </p:xfrm>
        <a:graphic>
          <a:graphicData uri="http://schemas.openxmlformats.org/drawingml/2006/table">
            <a:tbl>
              <a:tblPr firstRow="1" bandRow="1">
                <a:noFill/>
                <a:tableStyleId>{59CE60BE-D8DE-4FC9-A5B5-9F9D0E411981}</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University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Michael Fahy Ph.D., Stephen Landaas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Speaker Coordinators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Raman Rajan, Farhad Mafie, Taylo</a:t>
                      </a:r>
                      <a:r>
                        <a:rPr lang="en-US" sz="1800"/>
                        <a:t>r Noh</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Video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Trae Palmer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Social Media Committee</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Don Choi, Cynthia Kirkeby, Trae Palmer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Committee</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Open</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Hospitality</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Taylor Noh</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Fundraising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Jared Miller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 at Large</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 Winsor Brown, Shirley Tseng</a:t>
                      </a:r>
                      <a:r>
                        <a:rPr lang="en-US" sz="1800" b="0" u="none" strike="noStrike" cap="none">
                          <a:solidFill>
                            <a:schemeClr val="dk1"/>
                          </a:solidFill>
                        </a:rPr>
                        <a:t>, Nilo Niccolai Ph.D. </a:t>
                      </a:r>
                      <a:endParaRPr sz="1800" b="0" i="0" u="none" strike="noStrike" cap="none">
                        <a:solidFill>
                          <a:schemeClr val="dk1"/>
                        </a:solidFill>
                        <a:latin typeface="Calibri"/>
                        <a:ea typeface="Calibri"/>
                        <a:cs typeface="Calibri"/>
                        <a:sym typeface="Calibri"/>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fcc70435ca_0_8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sz="3600" dirty="0"/>
              <a:t>Treasurer’s Report EOM September 2024</a:t>
            </a:r>
            <a:endParaRPr sz="3600" dirty="0"/>
          </a:p>
        </p:txBody>
      </p:sp>
      <p:sp>
        <p:nvSpPr>
          <p:cNvPr id="186" name="Google Shape;186;gfcc70435ca_0_86"/>
          <p:cNvSpPr txBox="1">
            <a:spLocks noGrp="1"/>
          </p:cNvSpPr>
          <p:nvPr>
            <p:ph type="body" idx="1"/>
          </p:nvPr>
        </p:nvSpPr>
        <p:spPr>
          <a:xfrm>
            <a:off x="630382" y="1901764"/>
            <a:ext cx="10515600" cy="392658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ct val="91836"/>
              <a:buNone/>
            </a:pPr>
            <a:endParaRPr lang="en-US" dirty="0"/>
          </a:p>
          <a:p>
            <a:pPr marL="0" lvl="0" indent="0" algn="l" rtl="0">
              <a:lnSpc>
                <a:spcPct val="90000"/>
              </a:lnSpc>
              <a:spcBef>
                <a:spcPts val="1000"/>
              </a:spcBef>
              <a:spcAft>
                <a:spcPts val="0"/>
              </a:spcAft>
              <a:buSzPct val="91836"/>
              <a:buNone/>
            </a:pPr>
            <a:endParaRPr dirty="0"/>
          </a:p>
        </p:txBody>
      </p:sp>
      <p:sp>
        <p:nvSpPr>
          <p:cNvPr id="187" name="Google Shape;187;gfcc70435ca_0_8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graphicFrame>
        <p:nvGraphicFramePr>
          <p:cNvPr id="2" name="Table 3">
            <a:extLst>
              <a:ext uri="{FF2B5EF4-FFF2-40B4-BE49-F238E27FC236}">
                <a16:creationId xmlns:a16="http://schemas.microsoft.com/office/drawing/2014/main" id="{01F6ADEA-7960-71C0-D377-0E10F25ED694}"/>
              </a:ext>
            </a:extLst>
          </p:cNvPr>
          <p:cNvGraphicFramePr>
            <a:graphicFrameLocks noGrp="1"/>
          </p:cNvGraphicFramePr>
          <p:nvPr>
            <p:extLst>
              <p:ext uri="{D42A27DB-BD31-4B8C-83A1-F6EECF244321}">
                <p14:modId xmlns:p14="http://schemas.microsoft.com/office/powerpoint/2010/main" val="2074379137"/>
              </p:ext>
            </p:extLst>
          </p:nvPr>
        </p:nvGraphicFramePr>
        <p:xfrm>
          <a:off x="838200" y="1540510"/>
          <a:ext cx="10515600" cy="4937760"/>
        </p:xfrm>
        <a:graphic>
          <a:graphicData uri="http://schemas.openxmlformats.org/drawingml/2006/table">
            <a:tbl>
              <a:tblPr firstRow="1" bandRow="1"/>
              <a:tblGrid>
                <a:gridCol w="2333625">
                  <a:extLst>
                    <a:ext uri="{9D8B030D-6E8A-4147-A177-3AD203B41FA5}">
                      <a16:colId xmlns:a16="http://schemas.microsoft.com/office/drawing/2014/main" val="586879491"/>
                    </a:ext>
                  </a:extLst>
                </a:gridCol>
                <a:gridCol w="1733550">
                  <a:extLst>
                    <a:ext uri="{9D8B030D-6E8A-4147-A177-3AD203B41FA5}">
                      <a16:colId xmlns:a16="http://schemas.microsoft.com/office/drawing/2014/main" val="324307064"/>
                    </a:ext>
                  </a:extLst>
                </a:gridCol>
                <a:gridCol w="6448425">
                  <a:extLst>
                    <a:ext uri="{9D8B030D-6E8A-4147-A177-3AD203B41FA5}">
                      <a16:colId xmlns:a16="http://schemas.microsoft.com/office/drawing/2014/main" val="3618607463"/>
                    </a:ext>
                  </a:extLst>
                </a:gridCol>
              </a:tblGrid>
              <a:tr h="370840">
                <a:tc>
                  <a:txBody>
                    <a:bodyPr/>
                    <a:lstStyle/>
                    <a:p>
                      <a:r>
                        <a:rPr lang="en-US" sz="2400" dirty="0"/>
                        <a:t>Beginning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$7,806.68</a:t>
                      </a:r>
                    </a:p>
                  </a:txBody>
                  <a:tcPr/>
                </a:tc>
                <a:tc>
                  <a:txBody>
                    <a:bodyPr/>
                    <a:lstStyle/>
                    <a:p>
                      <a:pPr algn="ctr"/>
                      <a:r>
                        <a:rPr lang="en-US" sz="2400" dirty="0"/>
                        <a:t>9/1/24</a:t>
                      </a:r>
                    </a:p>
                  </a:txBody>
                  <a:tcPr/>
                </a:tc>
                <a:extLst>
                  <a:ext uri="{0D108BD9-81ED-4DB2-BD59-A6C34878D82A}">
                    <a16:rowId xmlns:a16="http://schemas.microsoft.com/office/drawing/2014/main" val="4228722345"/>
                  </a:ext>
                </a:extLst>
              </a:tr>
              <a:tr h="370840">
                <a:tc>
                  <a:txBody>
                    <a:bodyPr/>
                    <a:lstStyle/>
                    <a:p>
                      <a:r>
                        <a:rPr lang="en-US" sz="2400" dirty="0"/>
                        <a:t>Deposits</a:t>
                      </a:r>
                    </a:p>
                  </a:txBody>
                  <a:tcPr/>
                </a:tc>
                <a:tc>
                  <a:txBody>
                    <a:bodyPr/>
                    <a:lstStyle/>
                    <a:p>
                      <a:pPr algn="r"/>
                      <a:r>
                        <a:rPr lang="en-US" sz="2400" dirty="0"/>
                        <a:t>$100.00</a:t>
                      </a:r>
                    </a:p>
                  </a:txBody>
                  <a:tcPr/>
                </a:tc>
                <a:tc>
                  <a:txBody>
                    <a:bodyPr/>
                    <a:lstStyle/>
                    <a:p>
                      <a:pPr algn="l"/>
                      <a:r>
                        <a:rPr lang="en-US" sz="2400" dirty="0"/>
                        <a:t>9/30 Donation From </a:t>
                      </a:r>
                      <a:r>
                        <a:rPr lang="en-US" sz="2400" dirty="0" err="1"/>
                        <a:t>Aogfcauses.Benevity</a:t>
                      </a:r>
                      <a:r>
                        <a:rPr lang="en-US" sz="2400" dirty="0"/>
                        <a:t> </a:t>
                      </a:r>
                    </a:p>
                  </a:txBody>
                  <a:tcPr/>
                </a:tc>
                <a:extLst>
                  <a:ext uri="{0D108BD9-81ED-4DB2-BD59-A6C34878D82A}">
                    <a16:rowId xmlns:a16="http://schemas.microsoft.com/office/drawing/2014/main" val="3129533823"/>
                  </a:ext>
                </a:extLst>
              </a:tr>
              <a:tr h="370840">
                <a:tc>
                  <a:txBody>
                    <a:bodyPr/>
                    <a:lstStyle/>
                    <a:p>
                      <a:r>
                        <a:rPr lang="en-US" sz="2400" dirty="0"/>
                        <a:t>Expense</a:t>
                      </a:r>
                    </a:p>
                  </a:txBody>
                  <a:tcPr/>
                </a:tc>
                <a:tc>
                  <a:txBody>
                    <a:bodyPr/>
                    <a:lstStyle/>
                    <a:p>
                      <a:pPr algn="r"/>
                      <a:r>
                        <a:rPr lang="en-US" sz="2400" dirty="0"/>
                        <a:t>$29.90</a:t>
                      </a:r>
                    </a:p>
                    <a:p>
                      <a:pPr algn="r"/>
                      <a:r>
                        <a:rPr lang="en-US" sz="2400" dirty="0"/>
                        <a:t>$78.56</a:t>
                      </a:r>
                    </a:p>
                    <a:p>
                      <a:pPr algn="r"/>
                      <a:r>
                        <a:rPr lang="en-US" sz="2400" dirty="0"/>
                        <a:t>$77.20</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9/26 to Dan Whelan for Sept meal</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9/26 to Taylor Noh for May meeting expenses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9/26 to Taylor Noh for Sept meeting expenses</a:t>
                      </a:r>
                    </a:p>
                  </a:txBody>
                  <a:tcPr/>
                </a:tc>
                <a:extLst>
                  <a:ext uri="{0D108BD9-81ED-4DB2-BD59-A6C34878D82A}">
                    <a16:rowId xmlns:a16="http://schemas.microsoft.com/office/drawing/2014/main" val="3348452840"/>
                  </a:ext>
                </a:extLst>
              </a:tr>
              <a:tr h="185420">
                <a:tc>
                  <a:txBody>
                    <a:bodyPr/>
                    <a:lstStyle/>
                    <a:p>
                      <a:r>
                        <a:rPr lang="en-US" sz="2400" dirty="0"/>
                        <a:t>Current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$7,721.02</a:t>
                      </a:r>
                    </a:p>
                  </a:txBody>
                  <a:tcPr/>
                </a:tc>
                <a:tc>
                  <a:txBody>
                    <a:bodyPr/>
                    <a:lstStyle/>
                    <a:p>
                      <a:pPr algn="ctr"/>
                      <a:r>
                        <a:rPr lang="en-US" sz="2400" dirty="0"/>
                        <a:t>9/30/24</a:t>
                      </a:r>
                    </a:p>
                  </a:txBody>
                  <a:tcPr/>
                </a:tc>
                <a:extLst>
                  <a:ext uri="{0D108BD9-81ED-4DB2-BD59-A6C34878D82A}">
                    <a16:rowId xmlns:a16="http://schemas.microsoft.com/office/drawing/2014/main" val="2152738532"/>
                  </a:ext>
                </a:extLst>
              </a:tr>
              <a:tr h="370840">
                <a:tc>
                  <a:txBody>
                    <a:bodyPr/>
                    <a:lstStyle/>
                    <a:p>
                      <a:r>
                        <a:rPr lang="en-US" sz="2400" dirty="0"/>
                        <a:t>Restricted Funds</a:t>
                      </a:r>
                    </a:p>
                  </a:txBody>
                  <a:tcPr/>
                </a:tc>
                <a:tc>
                  <a:txBody>
                    <a:bodyPr/>
                    <a:lstStyle/>
                    <a:p>
                      <a:pPr algn="r"/>
                      <a:r>
                        <a:rPr lang="en-US" sz="2400" dirty="0"/>
                        <a:t>$2,964.20</a:t>
                      </a:r>
                    </a:p>
                  </a:txBody>
                  <a:tcPr/>
                </a:tc>
                <a:tc>
                  <a:txBody>
                    <a:bodyPr/>
                    <a:lstStyle/>
                    <a:p>
                      <a:pPr algn="ctr"/>
                      <a:r>
                        <a:rPr lang="en-US" sz="2400" dirty="0"/>
                        <a:t>IBM Grant</a:t>
                      </a:r>
                    </a:p>
                  </a:txBody>
                  <a:tcPr/>
                </a:tc>
                <a:extLst>
                  <a:ext uri="{0D108BD9-81ED-4DB2-BD59-A6C34878D82A}">
                    <a16:rowId xmlns:a16="http://schemas.microsoft.com/office/drawing/2014/main" val="4169377076"/>
                  </a:ext>
                </a:extLst>
              </a:tr>
              <a:tr h="370840">
                <a:tc>
                  <a:txBody>
                    <a:bodyPr/>
                    <a:lstStyle/>
                    <a:p>
                      <a:r>
                        <a:rPr lang="en-US" sz="2400" dirty="0"/>
                        <a:t>Unrestricted Balance</a:t>
                      </a:r>
                    </a:p>
                  </a:txBody>
                  <a:tcPr/>
                </a:tc>
                <a:tc>
                  <a:txBody>
                    <a:bodyPr/>
                    <a:lstStyle/>
                    <a:p>
                      <a:pPr algn="r"/>
                      <a:r>
                        <a:rPr lang="en-US" sz="2400" dirty="0"/>
                        <a:t>$4,756.82</a:t>
                      </a:r>
                    </a:p>
                  </a:txBody>
                  <a:tcPr/>
                </a:tc>
                <a:tc>
                  <a:txBody>
                    <a:bodyPr/>
                    <a:lstStyle/>
                    <a:p>
                      <a:pPr algn="ctr"/>
                      <a:r>
                        <a:rPr lang="en-US" sz="2400" dirty="0"/>
                        <a:t>9/30/24</a:t>
                      </a:r>
                    </a:p>
                  </a:txBody>
                  <a:tcPr/>
                </a:tc>
                <a:extLst>
                  <a:ext uri="{0D108BD9-81ED-4DB2-BD59-A6C34878D82A}">
                    <a16:rowId xmlns:a16="http://schemas.microsoft.com/office/drawing/2014/main" val="4142660383"/>
                  </a:ext>
                </a:extLst>
              </a:tr>
            </a:tbl>
          </a:graphicData>
        </a:graphic>
      </p:graphicFrame>
      <p:sp>
        <p:nvSpPr>
          <p:cNvPr id="3" name="Rounded Rectangle 2">
            <a:extLst>
              <a:ext uri="{FF2B5EF4-FFF2-40B4-BE49-F238E27FC236}">
                <a16:creationId xmlns:a16="http://schemas.microsoft.com/office/drawing/2014/main" id="{9979EE19-FE56-A809-3A24-0623D0070B9D}"/>
              </a:ext>
            </a:extLst>
          </p:cNvPr>
          <p:cNvSpPr/>
          <p:nvPr/>
        </p:nvSpPr>
        <p:spPr>
          <a:xfrm>
            <a:off x="5717628" y="4708634"/>
            <a:ext cx="4424855" cy="14504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ysClr val="windowText" lastClr="000000"/>
                </a:solidFill>
              </a:rPr>
              <a:t>Includes Donations from Benevity, not sure from who.</a:t>
            </a:r>
          </a:p>
        </p:txBody>
      </p:sp>
    </p:spTree>
    <p:extLst>
      <p:ext uri="{BB962C8B-B14F-4D97-AF65-F5344CB8AC3E}">
        <p14:creationId xmlns:p14="http://schemas.microsoft.com/office/powerpoint/2010/main" val="10488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50D77-CCC2-F6C7-8EBD-27F34E4C3FE9}"/>
              </a:ext>
            </a:extLst>
          </p:cNvPr>
          <p:cNvSpPr>
            <a:spLocks noGrp="1"/>
          </p:cNvSpPr>
          <p:nvPr>
            <p:ph type="title"/>
          </p:nvPr>
        </p:nvSpPr>
        <p:spPr/>
        <p:txBody>
          <a:bodyPr/>
          <a:lstStyle/>
          <a:p>
            <a:r>
              <a:rPr lang="en-US" dirty="0"/>
              <a:t>November Event Planning</a:t>
            </a:r>
          </a:p>
        </p:txBody>
      </p:sp>
      <p:sp>
        <p:nvSpPr>
          <p:cNvPr id="3" name="Text Placeholder 2">
            <a:extLst>
              <a:ext uri="{FF2B5EF4-FFF2-40B4-BE49-F238E27FC236}">
                <a16:creationId xmlns:a16="http://schemas.microsoft.com/office/drawing/2014/main" id="{81916804-5169-DD2D-0A6B-3C44DD34E8C1}"/>
              </a:ext>
            </a:extLst>
          </p:cNvPr>
          <p:cNvSpPr>
            <a:spLocks noGrp="1"/>
          </p:cNvSpPr>
          <p:nvPr>
            <p:ph type="body" idx="1"/>
          </p:nvPr>
        </p:nvSpPr>
        <p:spPr/>
        <p:txBody>
          <a:bodyPr/>
          <a:lstStyle/>
          <a:p>
            <a:r>
              <a:rPr lang="en-US" sz="1600" b="0" i="0" u="none" strike="noStrike" cap="none" dirty="0">
                <a:solidFill>
                  <a:srgbClr val="000000"/>
                </a:solidFill>
                <a:latin typeface="Trebuchet MS"/>
                <a:sym typeface="Arial"/>
              </a:rPr>
              <a:t>Louis </a:t>
            </a:r>
            <a:r>
              <a:rPr lang="en-US" sz="1600" b="0" i="0" u="none" strike="noStrike" cap="none" dirty="0" err="1">
                <a:solidFill>
                  <a:srgbClr val="000000"/>
                </a:solidFill>
                <a:latin typeface="Trebuchet MS"/>
                <a:sym typeface="Arial"/>
              </a:rPr>
              <a:t>Ehwerhemuepha</a:t>
            </a:r>
            <a:r>
              <a:rPr lang="en-US" sz="1600" b="0" i="0" u="none" strike="noStrike" cap="none" dirty="0">
                <a:solidFill>
                  <a:srgbClr val="000000"/>
                </a:solidFill>
                <a:latin typeface="Trebuchet MS"/>
                <a:sym typeface="Arial"/>
              </a:rPr>
              <a:t> </a:t>
            </a:r>
            <a:r>
              <a:rPr lang="en-US" sz="1600" dirty="0"/>
              <a:t>(CHOC) speaking on “</a:t>
            </a:r>
            <a:r>
              <a:rPr lang="en-US" sz="1600" b="0" i="0" u="none" strike="noStrike" cap="none" dirty="0">
                <a:solidFill>
                  <a:srgbClr val="000000"/>
                </a:solidFill>
                <a:latin typeface="Trebuchet MS"/>
                <a:sym typeface="Arial"/>
              </a:rPr>
              <a:t>Research Data Science Initiatives at Children’s Hospital of Orange County</a:t>
            </a:r>
            <a:r>
              <a:rPr lang="en-US" sz="1600" dirty="0"/>
              <a:t>”</a:t>
            </a:r>
          </a:p>
          <a:p>
            <a:r>
              <a:rPr lang="en-US" sz="1600" dirty="0"/>
              <a:t>Michael Fahy will host this meeting as Dan will be travelling</a:t>
            </a:r>
          </a:p>
          <a:p>
            <a:r>
              <a:rPr lang="en-US" sz="1600" dirty="0"/>
              <a:t>This event was promoted at our September meeting and the </a:t>
            </a:r>
            <a:r>
              <a:rPr lang="en-US" sz="1600" dirty="0">
                <a:hlinkClick r:id="rId2"/>
              </a:rPr>
              <a:t>Meetup event page </a:t>
            </a:r>
            <a:r>
              <a:rPr lang="en-US" sz="1600" dirty="0"/>
              <a:t>is live and has been announced.</a:t>
            </a:r>
          </a:p>
          <a:p>
            <a:r>
              <a:rPr lang="en-US" sz="1600" dirty="0"/>
              <a:t>Dan and Dawn discussed ways to improve promotion of our events</a:t>
            </a:r>
          </a:p>
          <a:p>
            <a:pPr lvl="1"/>
            <a:r>
              <a:rPr lang="en-US" sz="1400" dirty="0"/>
              <a:t>A number of stale contacts in our communications plan spreadsheet have been updated after reaching out to contacts at AWS, </a:t>
            </a:r>
            <a:r>
              <a:rPr lang="en-US" sz="1400" dirty="0" err="1"/>
              <a:t>Veritone</a:t>
            </a:r>
            <a:r>
              <a:rPr lang="en-US" sz="1400" dirty="0"/>
              <a:t> and Tungsten Automation (formerly Kofax)</a:t>
            </a:r>
          </a:p>
          <a:p>
            <a:pPr lvl="1"/>
            <a:r>
              <a:rPr lang="en-US" sz="1400" dirty="0"/>
              <a:t>Dawn has reached out to the other contacts to make sure that they are still promoting our events within their organizations and has contacted the ACM to see if we can customize the generic emails that they send out.</a:t>
            </a:r>
          </a:p>
          <a:p>
            <a:pPr lvl="1"/>
            <a:r>
              <a:rPr lang="en-US" sz="1400" dirty="0"/>
              <a:t>We have not run an ad in the IEEE e-newsletter, which was discussed last month.</a:t>
            </a:r>
          </a:p>
          <a:p>
            <a:r>
              <a:rPr lang="en-US" sz="1600" dirty="0"/>
              <a:t>All committee members should start promoting this event to their contacts</a:t>
            </a:r>
          </a:p>
          <a:p>
            <a:r>
              <a:rPr lang="en-US" sz="1600" dirty="0"/>
              <a:t>What else can we do?</a:t>
            </a:r>
          </a:p>
          <a:p>
            <a:endParaRPr lang="en-US" sz="1600" dirty="0"/>
          </a:p>
        </p:txBody>
      </p:sp>
      <p:sp>
        <p:nvSpPr>
          <p:cNvPr id="4" name="Rounded Rectangle 3">
            <a:extLst>
              <a:ext uri="{FF2B5EF4-FFF2-40B4-BE49-F238E27FC236}">
                <a16:creationId xmlns:a16="http://schemas.microsoft.com/office/drawing/2014/main" id="{2A7D4887-9F6B-FDA2-5060-BFC9D19A3C73}"/>
              </a:ext>
            </a:extLst>
          </p:cNvPr>
          <p:cNvSpPr/>
          <p:nvPr/>
        </p:nvSpPr>
        <p:spPr>
          <a:xfrm>
            <a:off x="6211614" y="3163614"/>
            <a:ext cx="4845269" cy="146093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Michael to contact Dan/Allen for intro meeting slide (displayed before meeting starts)</a:t>
            </a:r>
          </a:p>
          <a:p>
            <a:pPr marL="285750" indent="-285750">
              <a:buFont typeface="Arial" panose="020B0604020202020204" pitchFamily="34" charset="0"/>
              <a:buChar char="•"/>
            </a:pPr>
            <a:r>
              <a:rPr lang="en-US" dirty="0">
                <a:solidFill>
                  <a:schemeClr val="tx1"/>
                </a:solidFill>
              </a:rPr>
              <a:t>Michael to reach out to medical device provider and Data science statistics contacts for promotion</a:t>
            </a:r>
          </a:p>
          <a:p>
            <a:pPr marL="285750" indent="-285750">
              <a:buFont typeface="Arial" panose="020B0604020202020204" pitchFamily="34" charset="0"/>
              <a:buChar char="•"/>
            </a:pPr>
            <a:r>
              <a:rPr lang="en-US" dirty="0">
                <a:solidFill>
                  <a:schemeClr val="tx1"/>
                </a:solidFill>
              </a:rPr>
              <a:t>Winsor to follow up on promotion with IEEE, needs email for Dawn to contact </a:t>
            </a:r>
          </a:p>
        </p:txBody>
      </p:sp>
    </p:spTree>
    <p:extLst>
      <p:ext uri="{BB962C8B-B14F-4D97-AF65-F5344CB8AC3E}">
        <p14:creationId xmlns:p14="http://schemas.microsoft.com/office/powerpoint/2010/main" val="325994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2486fad1d9b_0_528"/>
          <p:cNvSpPr txBox="1">
            <a:spLocks noGrp="1"/>
          </p:cNvSpPr>
          <p:nvPr>
            <p:ph type="title"/>
          </p:nvPr>
        </p:nvSpPr>
        <p:spPr>
          <a:xfrm>
            <a:off x="838200" y="266189"/>
            <a:ext cx="10515600" cy="71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dirty="0"/>
              <a:t>Future Program Calendar</a:t>
            </a:r>
            <a:endParaRPr dirty="0"/>
          </a:p>
        </p:txBody>
      </p:sp>
      <p:sp>
        <p:nvSpPr>
          <p:cNvPr id="107" name="Google Shape;107;g2486fad1d9b_0_52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9</a:t>
            </a:fld>
            <a:endParaRPr/>
          </a:p>
        </p:txBody>
      </p:sp>
      <p:graphicFrame>
        <p:nvGraphicFramePr>
          <p:cNvPr id="108" name="Google Shape;108;g2486fad1d9b_0_528"/>
          <p:cNvGraphicFramePr/>
          <p:nvPr>
            <p:extLst>
              <p:ext uri="{D42A27DB-BD31-4B8C-83A1-F6EECF244321}">
                <p14:modId xmlns:p14="http://schemas.microsoft.com/office/powerpoint/2010/main" val="30562173"/>
              </p:ext>
            </p:extLst>
          </p:nvPr>
        </p:nvGraphicFramePr>
        <p:xfrm>
          <a:off x="950169" y="979960"/>
          <a:ext cx="9265875" cy="4641805"/>
        </p:xfrm>
        <a:graphic>
          <a:graphicData uri="http://schemas.openxmlformats.org/drawingml/2006/table">
            <a:tbl>
              <a:tblPr firstRow="1" bandRow="1">
                <a:noFill/>
                <a:tableStyleId>{C2510A3B-2630-4F82-A865-4E254DF45DCF}</a:tableStyleId>
              </a:tblPr>
              <a:tblGrid>
                <a:gridCol w="1288206">
                  <a:extLst>
                    <a:ext uri="{9D8B030D-6E8A-4147-A177-3AD203B41FA5}">
                      <a16:colId xmlns:a16="http://schemas.microsoft.com/office/drawing/2014/main" val="20000"/>
                    </a:ext>
                  </a:extLst>
                </a:gridCol>
                <a:gridCol w="3326683">
                  <a:extLst>
                    <a:ext uri="{9D8B030D-6E8A-4147-A177-3AD203B41FA5}">
                      <a16:colId xmlns:a16="http://schemas.microsoft.com/office/drawing/2014/main" val="20001"/>
                    </a:ext>
                  </a:extLst>
                </a:gridCol>
                <a:gridCol w="4650986">
                  <a:extLst>
                    <a:ext uri="{9D8B030D-6E8A-4147-A177-3AD203B41FA5}">
                      <a16:colId xmlns:a16="http://schemas.microsoft.com/office/drawing/2014/main" val="20002"/>
                    </a:ext>
                  </a:extLst>
                </a:gridCol>
              </a:tblGrid>
              <a:tr h="34082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Speaker</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Talk</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extLst>
                  <a:ext uri="{0D108BD9-81ED-4DB2-BD59-A6C34878D82A}">
                    <a16:rowId xmlns:a16="http://schemas.microsoft.com/office/drawing/2014/main" val="10000"/>
                  </a:ext>
                </a:extLst>
              </a:tr>
              <a:tr h="550275">
                <a:tc>
                  <a:txBody>
                    <a:bodyPr/>
                    <a:lstStyle/>
                    <a:p>
                      <a:pPr marL="0" marR="0" lvl="0" indent="0" algn="l" rtl="0">
                        <a:lnSpc>
                          <a:spcPct val="100000"/>
                        </a:lnSpc>
                        <a:spcBef>
                          <a:spcPts val="0"/>
                        </a:spcBef>
                        <a:spcAft>
                          <a:spcPts val="0"/>
                        </a:spcAft>
                        <a:buNone/>
                      </a:pPr>
                      <a:r>
                        <a:rPr lang="en-US" sz="1600" u="none" strike="noStrike" cap="none" dirty="0"/>
                        <a:t>7/16/2025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756343778"/>
                  </a:ext>
                </a:extLst>
              </a:tr>
              <a:tr h="550275">
                <a:tc>
                  <a:txBody>
                    <a:bodyPr/>
                    <a:lstStyle/>
                    <a:p>
                      <a:pPr marL="0" marR="0" lvl="0" indent="0" algn="l" rtl="0">
                        <a:lnSpc>
                          <a:spcPct val="100000"/>
                        </a:lnSpc>
                        <a:spcBef>
                          <a:spcPts val="0"/>
                        </a:spcBef>
                        <a:spcAft>
                          <a:spcPts val="0"/>
                        </a:spcAft>
                        <a:buNone/>
                      </a:pPr>
                      <a:r>
                        <a:rPr lang="en-US" sz="1600" u="none" strike="noStrike" cap="none" dirty="0"/>
                        <a:t>5/14/2025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671670657"/>
                  </a:ext>
                </a:extLst>
              </a:tr>
              <a:tr h="550275">
                <a:tc>
                  <a:txBody>
                    <a:bodyPr/>
                    <a:lstStyle/>
                    <a:p>
                      <a:pPr marL="0" marR="0" lvl="0" indent="0" algn="l" rtl="0">
                        <a:lnSpc>
                          <a:spcPct val="100000"/>
                        </a:lnSpc>
                        <a:spcBef>
                          <a:spcPts val="0"/>
                        </a:spcBef>
                        <a:spcAft>
                          <a:spcPts val="0"/>
                        </a:spcAft>
                        <a:buNone/>
                      </a:pPr>
                      <a:r>
                        <a:rPr lang="en-US" sz="1600" u="none" strike="noStrike" cap="none" dirty="0"/>
                        <a:t>3/19/2025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t>Dave Cunningham</a:t>
                      </a:r>
                      <a:br>
                        <a:rPr lang="en-US" sz="1600" u="none" strike="noStrike" cap="none" dirty="0"/>
                      </a:br>
                      <a:r>
                        <a:rPr lang="en-US" sz="1600" u="none" strike="noStrike" cap="none" dirty="0"/>
                        <a:t>Business Technology Officer</a:t>
                      </a:r>
                      <a:br>
                        <a:rPr lang="en-US" sz="1600" u="none" strike="noStrike" cap="none" dirty="0"/>
                      </a:br>
                      <a:r>
                        <a:rPr lang="en-US" sz="1600" b="0" i="0" u="none" strike="noStrike" cap="none" dirty="0" err="1">
                          <a:solidFill>
                            <a:srgbClr val="000000"/>
                          </a:solidFill>
                          <a:latin typeface="Trebuchet MS"/>
                          <a:ea typeface="Trebuchet MS"/>
                          <a:cs typeface="Trebuchet MS"/>
                          <a:sym typeface="Arial"/>
                        </a:rPr>
                        <a:t>Alvaka</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b="0" i="0" u="none" strike="noStrike" cap="none" dirty="0">
                          <a:solidFill>
                            <a:srgbClr val="000000"/>
                          </a:solidFill>
                          <a:latin typeface="Trebuchet MS"/>
                          <a:sym typeface="Arial"/>
                        </a:rPr>
                        <a:t>Ransomware Presentation</a:t>
                      </a:r>
                      <a:br>
                        <a:rPr lang="en-US" sz="1600" b="0" i="0" u="none" strike="noStrike" cap="none" dirty="0">
                          <a:solidFill>
                            <a:srgbClr val="000000"/>
                          </a:solidFill>
                          <a:latin typeface="Trebuchet MS"/>
                          <a:sym typeface="Arial"/>
                        </a:rPr>
                      </a:br>
                      <a:r>
                        <a:rPr lang="en-US" sz="1600" b="0" i="1" u="none" strike="noStrike" cap="none" dirty="0">
                          <a:solidFill>
                            <a:srgbClr val="000000"/>
                          </a:solidFill>
                          <a:latin typeface="Trebuchet MS"/>
                          <a:sym typeface="Arial"/>
                        </a:rPr>
                        <a:t>Pending Draft Talk and Abstract for Committee Review</a:t>
                      </a:r>
                    </a:p>
                    <a:p>
                      <a:pPr marL="0" marR="0" lvl="0" indent="0" algn="l" rtl="0">
                        <a:lnSpc>
                          <a:spcPct val="100000"/>
                        </a:lnSpc>
                        <a:spcBef>
                          <a:spcPts val="0"/>
                        </a:spcBef>
                        <a:spcAft>
                          <a:spcPts val="0"/>
                        </a:spcAft>
                        <a:buNone/>
                      </a:pPr>
                      <a:r>
                        <a:rPr lang="en-US" sz="1600" b="0" i="0" u="none" strike="noStrike" cap="none" dirty="0">
                          <a:solidFill>
                            <a:srgbClr val="000000"/>
                          </a:solidFill>
                          <a:latin typeface="Trebuchet MS"/>
                          <a:sym typeface="Arial"/>
                        </a:rPr>
                        <a:t> </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557833092"/>
                  </a:ext>
                </a:extLst>
              </a:tr>
              <a:tr h="550275">
                <a:tc>
                  <a:txBody>
                    <a:bodyPr/>
                    <a:lstStyle/>
                    <a:p>
                      <a:pPr marL="0" marR="0" lvl="0" indent="0" algn="l" rtl="0">
                        <a:lnSpc>
                          <a:spcPct val="100000"/>
                        </a:lnSpc>
                        <a:spcBef>
                          <a:spcPts val="0"/>
                        </a:spcBef>
                        <a:spcAft>
                          <a:spcPts val="0"/>
                        </a:spcAft>
                        <a:buNone/>
                      </a:pPr>
                      <a:r>
                        <a:rPr lang="en-US" sz="1600" u="none" strike="noStrike" cap="none" dirty="0"/>
                        <a:t>1/15/2025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t>Peter Chang, M.D.</a:t>
                      </a:r>
                      <a:br>
                        <a:rPr lang="en-US" sz="1600" u="none" strike="noStrike" cap="none" dirty="0"/>
                      </a:br>
                      <a:r>
                        <a:rPr lang="en-US" sz="1600" b="0" i="0" u="none" strike="noStrike" cap="none" dirty="0">
                          <a:solidFill>
                            <a:srgbClr val="000000"/>
                          </a:solidFill>
                          <a:latin typeface="Trebuchet MS"/>
                          <a:sym typeface="Arial"/>
                        </a:rPr>
                        <a:t>Associate Professor and Director of the UCI Applied AI Research Center</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Font typeface="Arial"/>
                        <a:buNone/>
                      </a:pPr>
                      <a:r>
                        <a:rPr lang="en-US" sz="1600" b="0" i="0" u="none" strike="noStrike" cap="none" dirty="0">
                          <a:solidFill>
                            <a:srgbClr val="000000"/>
                          </a:solidFill>
                          <a:latin typeface="Trebuchet MS"/>
                          <a:sym typeface="Arial"/>
                        </a:rPr>
                        <a:t>From Concept to Clinic: What it Takes to Deploy and Commercialize AI in Medicine</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2225265113"/>
                  </a:ext>
                </a:extLst>
              </a:tr>
              <a:tr h="550275">
                <a:tc>
                  <a:txBody>
                    <a:bodyPr/>
                    <a:lstStyle/>
                    <a:p>
                      <a:pPr marL="0" marR="0" lvl="0" indent="0" algn="l" rtl="0">
                        <a:lnSpc>
                          <a:spcPct val="100000"/>
                        </a:lnSpc>
                        <a:spcBef>
                          <a:spcPts val="0"/>
                        </a:spcBef>
                        <a:spcAft>
                          <a:spcPts val="0"/>
                        </a:spcAft>
                        <a:buNone/>
                      </a:pPr>
                      <a:r>
                        <a:rPr lang="en-US" sz="1600" u="none" strike="noStrike" cap="none" dirty="0"/>
                        <a:t>11/20/2024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r>
                        <a:rPr lang="en-US" sz="1600" b="0" i="0" u="none" strike="noStrike" cap="none" dirty="0">
                          <a:solidFill>
                            <a:srgbClr val="000000"/>
                          </a:solidFill>
                          <a:latin typeface="Trebuchet MS"/>
                          <a:sym typeface="Arial"/>
                        </a:rPr>
                        <a:t>Louis </a:t>
                      </a:r>
                      <a:r>
                        <a:rPr lang="en-US" sz="1600" b="0" i="0" u="none" strike="noStrike" cap="none" dirty="0" err="1">
                          <a:solidFill>
                            <a:srgbClr val="000000"/>
                          </a:solidFill>
                          <a:latin typeface="Trebuchet MS"/>
                          <a:sym typeface="Arial"/>
                        </a:rPr>
                        <a:t>Ehwerhemuepha</a:t>
                      </a:r>
                      <a:br>
                        <a:rPr lang="en-US" sz="1600" b="0" i="0" u="none" strike="noStrike" cap="none" dirty="0">
                          <a:solidFill>
                            <a:srgbClr val="000000"/>
                          </a:solidFill>
                          <a:latin typeface="Trebuchet MS"/>
                          <a:sym typeface="Arial"/>
                        </a:rPr>
                      </a:br>
                      <a:r>
                        <a:rPr lang="en-US" sz="1600" b="0" i="0" u="none" strike="noStrike" cap="none" dirty="0">
                          <a:solidFill>
                            <a:srgbClr val="000000"/>
                          </a:solidFill>
                          <a:latin typeface="Trebuchet MS"/>
                          <a:ea typeface="Trebuchet MS"/>
                          <a:cs typeface="Trebuchet MS"/>
                          <a:sym typeface="Arial"/>
                        </a:rPr>
                        <a:t>Director, Computational Research</a:t>
                      </a:r>
                    </a:p>
                    <a:p>
                      <a:r>
                        <a:rPr lang="en-US" sz="1600" b="0" i="0" u="none" strike="noStrike" cap="none" dirty="0">
                          <a:solidFill>
                            <a:srgbClr val="000000"/>
                          </a:solidFill>
                          <a:latin typeface="Trebuchet MS"/>
                          <a:ea typeface="Trebuchet MS"/>
                          <a:cs typeface="Trebuchet MS"/>
                          <a:sym typeface="Arial"/>
                        </a:rPr>
                        <a:t>Computational and Data Sciences, Research Institute</a:t>
                      </a:r>
                    </a:p>
                    <a:p>
                      <a:pPr marL="0" marR="0" lvl="0" indent="0" algn="l" rtl="0">
                        <a:lnSpc>
                          <a:spcPct val="100000"/>
                        </a:lnSpc>
                        <a:spcBef>
                          <a:spcPts val="0"/>
                        </a:spcBef>
                        <a:spcAft>
                          <a:spcPts val="0"/>
                        </a:spcAft>
                        <a:buNone/>
                      </a:pPr>
                      <a:r>
                        <a:rPr lang="en-US" sz="1600" b="0" i="0" u="none" strike="noStrike" cap="none" dirty="0">
                          <a:solidFill>
                            <a:srgbClr val="000000"/>
                          </a:solidFill>
                          <a:latin typeface="Trebuchet MS"/>
                          <a:sym typeface="Arial"/>
                        </a:rPr>
                        <a:t>CHOC</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b="0" i="0" u="none" strike="noStrike" cap="none" dirty="0">
                          <a:solidFill>
                            <a:srgbClr val="000000"/>
                          </a:solidFill>
                          <a:latin typeface="Trebuchet MS"/>
                          <a:sym typeface="Arial"/>
                        </a:rPr>
                        <a:t>Research Data Science Initiatives at Children’s Hospital of Orange County</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339267740"/>
                  </a:ext>
                </a:extLst>
              </a:tr>
            </a:tbl>
          </a:graphicData>
        </a:graphic>
      </p:graphicFrame>
    </p:spTree>
  </p:cSld>
  <p:clrMapOvr>
    <a:masterClrMapping/>
  </p:clrMapOvr>
</p:sld>
</file>

<file path=ppt/theme/theme1.xml><?xml version="1.0" encoding="utf-8"?>
<a:theme xmlns:a="http://schemas.openxmlformats.org/drawingml/2006/main" name="ACM Chapter Event">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23758</TotalTime>
  <Words>1065</Words>
  <Application>Microsoft Macintosh PowerPoint</Application>
  <PresentationFormat>Widescreen</PresentationFormat>
  <Paragraphs>173</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Trebuchet MS</vt:lpstr>
      <vt:lpstr>Verdana</vt:lpstr>
      <vt:lpstr>ACM Chapter Event</vt:lpstr>
      <vt:lpstr>OC ACM Executive Committee </vt:lpstr>
      <vt:lpstr>Agenda</vt:lpstr>
      <vt:lpstr>Meeting Attendees</vt:lpstr>
      <vt:lpstr>Motions</vt:lpstr>
      <vt:lpstr>Officers</vt:lpstr>
      <vt:lpstr>Officers (cont’d)</vt:lpstr>
      <vt:lpstr>Treasurer’s Report EOM September 2024</vt:lpstr>
      <vt:lpstr>November Event Planning</vt:lpstr>
      <vt:lpstr>Future Program Calendar</vt:lpstr>
      <vt:lpstr>Additional Chapter Events</vt:lpstr>
      <vt:lpstr>Sponsorship of the Annual Computer Science Conference for CSU Undergraduates (CSCSU)</vt:lpstr>
      <vt:lpstr>Committee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 ACM Executive Committee</dc:title>
  <dc:creator>Michael Fahy</dc:creator>
  <cp:lastModifiedBy>Velasco, Marc</cp:lastModifiedBy>
  <cp:revision>41</cp:revision>
  <dcterms:created xsi:type="dcterms:W3CDTF">2020-05-18T19:26:51Z</dcterms:created>
  <dcterms:modified xsi:type="dcterms:W3CDTF">2024-11-09T04:22:52Z</dcterms:modified>
</cp:coreProperties>
</file>